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328" r:id="rId2"/>
  </p:sldIdLst>
  <p:sldSz cx="6858000" cy="108712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定稿" id="{9237F66B-F35C-4403-9607-C11CFD72DF38}">
          <p14:sldIdLst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4" orient="horz" pos="2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EFCB"/>
    <a:srgbClr val="294643"/>
    <a:srgbClr val="4986AD"/>
    <a:srgbClr val="275171"/>
    <a:srgbClr val="548235"/>
    <a:srgbClr val="6CB4C2"/>
    <a:srgbClr val="659FC7"/>
    <a:srgbClr val="325C76"/>
    <a:srgbClr val="A73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7" autoAdjust="0"/>
    <p:restoredTop sz="96187" autoAdjust="0"/>
  </p:normalViewPr>
  <p:slideViewPr>
    <p:cSldViewPr snapToGrid="0" showGuides="1">
      <p:cViewPr>
        <p:scale>
          <a:sx n="100" d="100"/>
          <a:sy n="100" d="100"/>
        </p:scale>
        <p:origin x="900" y="174"/>
      </p:cViewPr>
      <p:guideLst>
        <p:guide orient="horz" pos="3424"/>
        <p:guide pos="2160"/>
        <p:guide orient="horz" pos="26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B9B4D-54CA-476D-8E6B-42ABD643DFD8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1241425"/>
            <a:ext cx="2111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47B11-5303-40DB-8C91-6F457B31A7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45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79153"/>
            <a:ext cx="5829300" cy="378478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709897"/>
            <a:ext cx="5143500" cy="262468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90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8791"/>
            <a:ext cx="1478756" cy="921283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8791"/>
            <a:ext cx="4350544" cy="921283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08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6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710254"/>
            <a:ext cx="5915025" cy="452211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75151"/>
            <a:ext cx="5915025" cy="23780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5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93953"/>
            <a:ext cx="2914650" cy="689767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93953"/>
            <a:ext cx="2914650" cy="689767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8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8793"/>
            <a:ext cx="5915025" cy="21012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64955"/>
            <a:ext cx="2901255" cy="130605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71008"/>
            <a:ext cx="2901255" cy="58407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64955"/>
            <a:ext cx="2915543" cy="130605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71008"/>
            <a:ext cx="2915543" cy="58407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92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6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24747"/>
            <a:ext cx="2211884" cy="25366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65254"/>
            <a:ext cx="3471863" cy="772559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61360"/>
            <a:ext cx="2211884" cy="604207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66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24747"/>
            <a:ext cx="2211884" cy="25366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65254"/>
            <a:ext cx="3471863" cy="772559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61360"/>
            <a:ext cx="2211884" cy="604207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35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8793"/>
            <a:ext cx="5915025" cy="2101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93953"/>
            <a:ext cx="5915025" cy="6897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75994"/>
            <a:ext cx="1543050" cy="5787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6A7A-6711-4E80-A1A7-C904C4EBE4BC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75994"/>
            <a:ext cx="2314575" cy="5787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75994"/>
            <a:ext cx="1543050" cy="5787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89DE-2317-4E3B-B157-BB29C44595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EE9474A-4CF2-4D82-BA03-44904ABCF19F}"/>
              </a:ext>
            </a:extLst>
          </p:cNvPr>
          <p:cNvSpPr/>
          <p:nvPr userDrawn="1"/>
        </p:nvSpPr>
        <p:spPr>
          <a:xfrm>
            <a:off x="0" y="2"/>
            <a:ext cx="6858000" cy="10871200"/>
          </a:xfrm>
          <a:prstGeom prst="rect">
            <a:avLst/>
          </a:prstGeom>
          <a:gradFill flip="none" rotWithShape="1">
            <a:gsLst>
              <a:gs pos="0">
                <a:srgbClr val="548235"/>
              </a:gs>
              <a:gs pos="97000">
                <a:srgbClr val="27517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80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B63D27FB-AA91-4E44-8408-43E93D9E6606}"/>
              </a:ext>
            </a:extLst>
          </p:cNvPr>
          <p:cNvGrpSpPr/>
          <p:nvPr userDrawn="1"/>
        </p:nvGrpSpPr>
        <p:grpSpPr>
          <a:xfrm>
            <a:off x="91527" y="7305580"/>
            <a:ext cx="3195887" cy="2111947"/>
            <a:chOff x="1110689" y="5625307"/>
            <a:chExt cx="3195887" cy="1924437"/>
          </a:xfrm>
        </p:grpSpPr>
        <p:pic>
          <p:nvPicPr>
            <p:cNvPr id="9" name="图片 5">
              <a:extLst>
                <a:ext uri="{FF2B5EF4-FFF2-40B4-BE49-F238E27FC236}">
                  <a16:creationId xmlns:a16="http://schemas.microsoft.com/office/drawing/2014/main" id="{9EFB9F03-EB7C-453F-8015-27283629F96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3488807" y="5625307"/>
              <a:ext cx="336959" cy="429494"/>
            </a:xfrm>
            <a:prstGeom prst="rect">
              <a:avLst/>
            </a:prstGeom>
          </p:spPr>
        </p:pic>
        <p:pic>
          <p:nvPicPr>
            <p:cNvPr id="10" name="图片 5">
              <a:extLst>
                <a:ext uri="{FF2B5EF4-FFF2-40B4-BE49-F238E27FC236}">
                  <a16:creationId xmlns:a16="http://schemas.microsoft.com/office/drawing/2014/main" id="{C721FCCC-242C-4A2C-9DD7-DC61ED625BE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660470" y="6404913"/>
              <a:ext cx="646106" cy="521564"/>
            </a:xfrm>
            <a:prstGeom prst="rect">
              <a:avLst/>
            </a:prstGeom>
          </p:spPr>
        </p:pic>
        <p:pic>
          <p:nvPicPr>
            <p:cNvPr id="11" name="图片 5">
              <a:extLst>
                <a:ext uri="{FF2B5EF4-FFF2-40B4-BE49-F238E27FC236}">
                  <a16:creationId xmlns:a16="http://schemas.microsoft.com/office/drawing/2014/main" id="{C15988FE-3E45-4150-A0F7-933094C0045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12" name="图片 5">
              <a:extLst>
                <a:ext uri="{FF2B5EF4-FFF2-40B4-BE49-F238E27FC236}">
                  <a16:creationId xmlns:a16="http://schemas.microsoft.com/office/drawing/2014/main" id="{293C65B0-B6CD-4C40-A33A-6EDEE4804CD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2930160" y="7157834"/>
              <a:ext cx="524209" cy="291791"/>
            </a:xfrm>
            <a:prstGeom prst="rect">
              <a:avLst/>
            </a:prstGeom>
          </p:spPr>
        </p:pic>
        <p:pic>
          <p:nvPicPr>
            <p:cNvPr id="13" name="图片 5">
              <a:extLst>
                <a:ext uri="{FF2B5EF4-FFF2-40B4-BE49-F238E27FC236}">
                  <a16:creationId xmlns:a16="http://schemas.microsoft.com/office/drawing/2014/main" id="{F264C1E0-791C-40EB-9BFA-73D918DED31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7" y="7063705"/>
              <a:ext cx="427359" cy="544720"/>
            </a:xfrm>
            <a:prstGeom prst="rect">
              <a:avLst/>
            </a:prstGeom>
          </p:spPr>
        </p:pic>
        <p:pic>
          <p:nvPicPr>
            <p:cNvPr id="14" name="图片 5">
              <a:extLst>
                <a:ext uri="{FF2B5EF4-FFF2-40B4-BE49-F238E27FC236}">
                  <a16:creationId xmlns:a16="http://schemas.microsoft.com/office/drawing/2014/main" id="{A9647025-8F76-4F69-8D1F-EF3CBD0E2D1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675F5A3D-84A5-4E8E-8943-70401407A68E}"/>
              </a:ext>
            </a:extLst>
          </p:cNvPr>
          <p:cNvGrpSpPr/>
          <p:nvPr userDrawn="1"/>
        </p:nvGrpSpPr>
        <p:grpSpPr>
          <a:xfrm flipV="1">
            <a:off x="150933" y="5466139"/>
            <a:ext cx="3083124" cy="2075112"/>
            <a:chOff x="1110689" y="5658871"/>
            <a:chExt cx="3083124" cy="1890873"/>
          </a:xfrm>
        </p:grpSpPr>
        <p:pic>
          <p:nvPicPr>
            <p:cNvPr id="16" name="图片 5">
              <a:extLst>
                <a:ext uri="{FF2B5EF4-FFF2-40B4-BE49-F238E27FC236}">
                  <a16:creationId xmlns:a16="http://schemas.microsoft.com/office/drawing/2014/main" id="{4CDE9270-191C-4F58-A701-EE016609DF6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2258524" y="5658871"/>
              <a:ext cx="336959" cy="429494"/>
            </a:xfrm>
            <a:prstGeom prst="rect">
              <a:avLst/>
            </a:prstGeom>
          </p:spPr>
        </p:pic>
        <p:pic>
          <p:nvPicPr>
            <p:cNvPr id="17" name="图片 5">
              <a:extLst>
                <a:ext uri="{FF2B5EF4-FFF2-40B4-BE49-F238E27FC236}">
                  <a16:creationId xmlns:a16="http://schemas.microsoft.com/office/drawing/2014/main" id="{68A611AE-D82B-4129-A6C7-1B48A95E43F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547707" y="6445828"/>
              <a:ext cx="646106" cy="521564"/>
            </a:xfrm>
            <a:prstGeom prst="rect">
              <a:avLst/>
            </a:prstGeom>
          </p:spPr>
        </p:pic>
        <p:pic>
          <p:nvPicPr>
            <p:cNvPr id="18" name="图片 5">
              <a:extLst>
                <a:ext uri="{FF2B5EF4-FFF2-40B4-BE49-F238E27FC236}">
                  <a16:creationId xmlns:a16="http://schemas.microsoft.com/office/drawing/2014/main" id="{4B0AD80E-C724-4BD5-AE80-103C53B1890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19" name="图片 5">
              <a:extLst>
                <a:ext uri="{FF2B5EF4-FFF2-40B4-BE49-F238E27FC236}">
                  <a16:creationId xmlns:a16="http://schemas.microsoft.com/office/drawing/2014/main" id="{1070BC9E-9A6F-4B72-ABCF-68DD3E6123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2930160" y="7157834"/>
              <a:ext cx="524209" cy="291791"/>
            </a:xfrm>
            <a:prstGeom prst="rect">
              <a:avLst/>
            </a:prstGeom>
          </p:spPr>
        </p:pic>
        <p:pic>
          <p:nvPicPr>
            <p:cNvPr id="20" name="图片 5">
              <a:extLst>
                <a:ext uri="{FF2B5EF4-FFF2-40B4-BE49-F238E27FC236}">
                  <a16:creationId xmlns:a16="http://schemas.microsoft.com/office/drawing/2014/main" id="{6DE2465A-7037-4490-BAC6-107FB6AB330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7" y="7063705"/>
              <a:ext cx="427359" cy="544720"/>
            </a:xfrm>
            <a:prstGeom prst="rect">
              <a:avLst/>
            </a:prstGeom>
          </p:spPr>
        </p:pic>
        <p:pic>
          <p:nvPicPr>
            <p:cNvPr id="21" name="图片 5">
              <a:extLst>
                <a:ext uri="{FF2B5EF4-FFF2-40B4-BE49-F238E27FC236}">
                  <a16:creationId xmlns:a16="http://schemas.microsoft.com/office/drawing/2014/main" id="{1282CEBA-F545-4B6F-98A3-E3313BF7D1D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CB9F6A8C-16BB-4F54-AE66-72B805862781}"/>
              </a:ext>
            </a:extLst>
          </p:cNvPr>
          <p:cNvGrpSpPr/>
          <p:nvPr userDrawn="1"/>
        </p:nvGrpSpPr>
        <p:grpSpPr>
          <a:xfrm>
            <a:off x="91527" y="3188910"/>
            <a:ext cx="3195887" cy="1959222"/>
            <a:chOff x="1110689" y="5764472"/>
            <a:chExt cx="3195887" cy="1785272"/>
          </a:xfrm>
        </p:grpSpPr>
        <p:pic>
          <p:nvPicPr>
            <p:cNvPr id="23" name="图片 5">
              <a:extLst>
                <a:ext uri="{FF2B5EF4-FFF2-40B4-BE49-F238E27FC236}">
                  <a16:creationId xmlns:a16="http://schemas.microsoft.com/office/drawing/2014/main" id="{1B818150-E8AD-4121-9F0D-E6A900FD2DB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3180473" y="5764472"/>
              <a:ext cx="336959" cy="429494"/>
            </a:xfrm>
            <a:prstGeom prst="rect">
              <a:avLst/>
            </a:prstGeom>
          </p:spPr>
        </p:pic>
        <p:pic>
          <p:nvPicPr>
            <p:cNvPr id="24" name="图片 5">
              <a:extLst>
                <a:ext uri="{FF2B5EF4-FFF2-40B4-BE49-F238E27FC236}">
                  <a16:creationId xmlns:a16="http://schemas.microsoft.com/office/drawing/2014/main" id="{B23167EE-65B3-4980-AFFB-EA93C56458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660470" y="6404913"/>
              <a:ext cx="646106" cy="521564"/>
            </a:xfrm>
            <a:prstGeom prst="rect">
              <a:avLst/>
            </a:prstGeom>
          </p:spPr>
        </p:pic>
        <p:pic>
          <p:nvPicPr>
            <p:cNvPr id="25" name="图片 5">
              <a:extLst>
                <a:ext uri="{FF2B5EF4-FFF2-40B4-BE49-F238E27FC236}">
                  <a16:creationId xmlns:a16="http://schemas.microsoft.com/office/drawing/2014/main" id="{E39B0F27-2A5E-496B-93E8-D2EC87D0306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26" name="图片 5">
              <a:extLst>
                <a:ext uri="{FF2B5EF4-FFF2-40B4-BE49-F238E27FC236}">
                  <a16:creationId xmlns:a16="http://schemas.microsoft.com/office/drawing/2014/main" id="{F5F983C4-F33C-4B97-871A-8D867BF9E3C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2930160" y="7157834"/>
              <a:ext cx="524209" cy="291791"/>
            </a:xfrm>
            <a:prstGeom prst="rect">
              <a:avLst/>
            </a:prstGeom>
          </p:spPr>
        </p:pic>
        <p:pic>
          <p:nvPicPr>
            <p:cNvPr id="27" name="图片 5">
              <a:extLst>
                <a:ext uri="{FF2B5EF4-FFF2-40B4-BE49-F238E27FC236}">
                  <a16:creationId xmlns:a16="http://schemas.microsoft.com/office/drawing/2014/main" id="{D62F895A-116C-4676-B140-6530618A2D3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7" y="7063705"/>
              <a:ext cx="427359" cy="544720"/>
            </a:xfrm>
            <a:prstGeom prst="rect">
              <a:avLst/>
            </a:prstGeom>
          </p:spPr>
        </p:pic>
        <p:pic>
          <p:nvPicPr>
            <p:cNvPr id="28" name="图片 5">
              <a:extLst>
                <a:ext uri="{FF2B5EF4-FFF2-40B4-BE49-F238E27FC236}">
                  <a16:creationId xmlns:a16="http://schemas.microsoft.com/office/drawing/2014/main" id="{F5A780F5-C6A4-4FB4-A7EC-77DE8EE866E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2E2AE267-0ABC-4E2C-BB34-F958F7F72465}"/>
              </a:ext>
            </a:extLst>
          </p:cNvPr>
          <p:cNvGrpSpPr/>
          <p:nvPr userDrawn="1"/>
        </p:nvGrpSpPr>
        <p:grpSpPr>
          <a:xfrm rot="20683705">
            <a:off x="3719158" y="3440152"/>
            <a:ext cx="3195887" cy="1959222"/>
            <a:chOff x="1110689" y="5764472"/>
            <a:chExt cx="3195887" cy="1785272"/>
          </a:xfrm>
        </p:grpSpPr>
        <p:pic>
          <p:nvPicPr>
            <p:cNvPr id="30" name="图片 5">
              <a:extLst>
                <a:ext uri="{FF2B5EF4-FFF2-40B4-BE49-F238E27FC236}">
                  <a16:creationId xmlns:a16="http://schemas.microsoft.com/office/drawing/2014/main" id="{BD6C4C68-5871-4F04-984D-529985DCA33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3180473" y="5764472"/>
              <a:ext cx="336959" cy="429494"/>
            </a:xfrm>
            <a:prstGeom prst="rect">
              <a:avLst/>
            </a:prstGeom>
          </p:spPr>
        </p:pic>
        <p:pic>
          <p:nvPicPr>
            <p:cNvPr id="31" name="图片 5">
              <a:extLst>
                <a:ext uri="{FF2B5EF4-FFF2-40B4-BE49-F238E27FC236}">
                  <a16:creationId xmlns:a16="http://schemas.microsoft.com/office/drawing/2014/main" id="{37ADC06F-F814-4D2D-BF74-438F409BC77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660470" y="6404912"/>
              <a:ext cx="646106" cy="521564"/>
            </a:xfrm>
            <a:prstGeom prst="rect">
              <a:avLst/>
            </a:prstGeom>
          </p:spPr>
        </p:pic>
        <p:pic>
          <p:nvPicPr>
            <p:cNvPr id="32" name="图片 5">
              <a:extLst>
                <a:ext uri="{FF2B5EF4-FFF2-40B4-BE49-F238E27FC236}">
                  <a16:creationId xmlns:a16="http://schemas.microsoft.com/office/drawing/2014/main" id="{416EDB96-6ACA-415E-A8BD-C4D1D495F1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33" name="图片 5">
              <a:extLst>
                <a:ext uri="{FF2B5EF4-FFF2-40B4-BE49-F238E27FC236}">
                  <a16:creationId xmlns:a16="http://schemas.microsoft.com/office/drawing/2014/main" id="{522E416F-F617-479F-AA45-89B5E22FEEE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3149201" y="7118607"/>
              <a:ext cx="524209" cy="291791"/>
            </a:xfrm>
            <a:prstGeom prst="rect">
              <a:avLst/>
            </a:prstGeom>
          </p:spPr>
        </p:pic>
        <p:pic>
          <p:nvPicPr>
            <p:cNvPr id="34" name="图片 5">
              <a:extLst>
                <a:ext uri="{FF2B5EF4-FFF2-40B4-BE49-F238E27FC236}">
                  <a16:creationId xmlns:a16="http://schemas.microsoft.com/office/drawing/2014/main" id="{9E354790-195F-4B57-B351-0EEDD0307B4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8" y="7063705"/>
              <a:ext cx="427359" cy="544720"/>
            </a:xfrm>
            <a:prstGeom prst="rect">
              <a:avLst/>
            </a:prstGeom>
          </p:spPr>
        </p:pic>
        <p:pic>
          <p:nvPicPr>
            <p:cNvPr id="35" name="图片 5">
              <a:extLst>
                <a:ext uri="{FF2B5EF4-FFF2-40B4-BE49-F238E27FC236}">
                  <a16:creationId xmlns:a16="http://schemas.microsoft.com/office/drawing/2014/main" id="{02D73E4D-96B0-4C3C-B058-2B993994BB4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21A22716-F9E9-445F-A9C7-93B264EBCDE9}"/>
              </a:ext>
            </a:extLst>
          </p:cNvPr>
          <p:cNvGrpSpPr/>
          <p:nvPr userDrawn="1"/>
        </p:nvGrpSpPr>
        <p:grpSpPr>
          <a:xfrm>
            <a:off x="3577677" y="5436167"/>
            <a:ext cx="3195887" cy="1959222"/>
            <a:chOff x="1110689" y="5764472"/>
            <a:chExt cx="3195887" cy="1785272"/>
          </a:xfrm>
        </p:grpSpPr>
        <p:pic>
          <p:nvPicPr>
            <p:cNvPr id="37" name="图片 5">
              <a:extLst>
                <a:ext uri="{FF2B5EF4-FFF2-40B4-BE49-F238E27FC236}">
                  <a16:creationId xmlns:a16="http://schemas.microsoft.com/office/drawing/2014/main" id="{AE2678AF-475B-431B-B8F0-2A20261C86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3180473" y="5764472"/>
              <a:ext cx="336959" cy="429494"/>
            </a:xfrm>
            <a:prstGeom prst="rect">
              <a:avLst/>
            </a:prstGeom>
          </p:spPr>
        </p:pic>
        <p:pic>
          <p:nvPicPr>
            <p:cNvPr id="38" name="图片 5">
              <a:extLst>
                <a:ext uri="{FF2B5EF4-FFF2-40B4-BE49-F238E27FC236}">
                  <a16:creationId xmlns:a16="http://schemas.microsoft.com/office/drawing/2014/main" id="{FE517D05-E903-4B05-B69A-A0CCC07E83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660470" y="6404913"/>
              <a:ext cx="646106" cy="521564"/>
            </a:xfrm>
            <a:prstGeom prst="rect">
              <a:avLst/>
            </a:prstGeom>
          </p:spPr>
        </p:pic>
        <p:pic>
          <p:nvPicPr>
            <p:cNvPr id="39" name="图片 5">
              <a:extLst>
                <a:ext uri="{FF2B5EF4-FFF2-40B4-BE49-F238E27FC236}">
                  <a16:creationId xmlns:a16="http://schemas.microsoft.com/office/drawing/2014/main" id="{98D13E12-F8F3-4012-AA9D-2D501C6CDFD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40" name="图片 5">
              <a:extLst>
                <a:ext uri="{FF2B5EF4-FFF2-40B4-BE49-F238E27FC236}">
                  <a16:creationId xmlns:a16="http://schemas.microsoft.com/office/drawing/2014/main" id="{5E7B614F-D49E-4A48-A7D7-2B5F213129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2930160" y="7157834"/>
              <a:ext cx="524209" cy="291791"/>
            </a:xfrm>
            <a:prstGeom prst="rect">
              <a:avLst/>
            </a:prstGeom>
          </p:spPr>
        </p:pic>
        <p:pic>
          <p:nvPicPr>
            <p:cNvPr id="41" name="图片 5">
              <a:extLst>
                <a:ext uri="{FF2B5EF4-FFF2-40B4-BE49-F238E27FC236}">
                  <a16:creationId xmlns:a16="http://schemas.microsoft.com/office/drawing/2014/main" id="{56C8005B-74E8-4C8B-ABCD-887C1E2701A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7" y="7063705"/>
              <a:ext cx="427359" cy="544720"/>
            </a:xfrm>
            <a:prstGeom prst="rect">
              <a:avLst/>
            </a:prstGeom>
          </p:spPr>
        </p:pic>
        <p:pic>
          <p:nvPicPr>
            <p:cNvPr id="42" name="图片 5">
              <a:extLst>
                <a:ext uri="{FF2B5EF4-FFF2-40B4-BE49-F238E27FC236}">
                  <a16:creationId xmlns:a16="http://schemas.microsoft.com/office/drawing/2014/main" id="{BAB584AD-967A-4229-B4F3-D8697B6103D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298DD19B-EF91-4015-9711-B540C795EDD3}"/>
              </a:ext>
            </a:extLst>
          </p:cNvPr>
          <p:cNvGrpSpPr/>
          <p:nvPr userDrawn="1"/>
        </p:nvGrpSpPr>
        <p:grpSpPr>
          <a:xfrm>
            <a:off x="3577677" y="7674460"/>
            <a:ext cx="3195887" cy="1959222"/>
            <a:chOff x="1110689" y="5764472"/>
            <a:chExt cx="3195887" cy="1785272"/>
          </a:xfrm>
        </p:grpSpPr>
        <p:pic>
          <p:nvPicPr>
            <p:cNvPr id="44" name="图片 5">
              <a:extLst>
                <a:ext uri="{FF2B5EF4-FFF2-40B4-BE49-F238E27FC236}">
                  <a16:creationId xmlns:a16="http://schemas.microsoft.com/office/drawing/2014/main" id="{8307570D-4A82-432D-A199-6BA37F8662D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12101">
              <a:off x="3180473" y="5764472"/>
              <a:ext cx="336959" cy="429494"/>
            </a:xfrm>
            <a:prstGeom prst="rect">
              <a:avLst/>
            </a:prstGeom>
          </p:spPr>
        </p:pic>
        <p:pic>
          <p:nvPicPr>
            <p:cNvPr id="45" name="图片 5">
              <a:extLst>
                <a:ext uri="{FF2B5EF4-FFF2-40B4-BE49-F238E27FC236}">
                  <a16:creationId xmlns:a16="http://schemas.microsoft.com/office/drawing/2014/main" id="{6D7FAE68-6662-479F-9926-351B36866D8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567932">
              <a:off x="3660470" y="6404913"/>
              <a:ext cx="646106" cy="521564"/>
            </a:xfrm>
            <a:prstGeom prst="rect">
              <a:avLst/>
            </a:prstGeom>
          </p:spPr>
        </p:pic>
        <p:pic>
          <p:nvPicPr>
            <p:cNvPr id="46" name="图片 5">
              <a:extLst>
                <a:ext uri="{FF2B5EF4-FFF2-40B4-BE49-F238E27FC236}">
                  <a16:creationId xmlns:a16="http://schemas.microsoft.com/office/drawing/2014/main" id="{1815C10C-48CC-47BE-88A5-E96E7E44D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874289">
              <a:off x="2348373" y="6511760"/>
              <a:ext cx="560277" cy="452279"/>
            </a:xfrm>
            <a:prstGeom prst="rect">
              <a:avLst/>
            </a:prstGeom>
          </p:spPr>
        </p:pic>
        <p:pic>
          <p:nvPicPr>
            <p:cNvPr id="47" name="图片 5">
              <a:extLst>
                <a:ext uri="{FF2B5EF4-FFF2-40B4-BE49-F238E27FC236}">
                  <a16:creationId xmlns:a16="http://schemas.microsoft.com/office/drawing/2014/main" id="{C5248F64-E653-497E-81F9-BB175EF9407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20392021">
              <a:off x="2930160" y="7157834"/>
              <a:ext cx="524209" cy="291791"/>
            </a:xfrm>
            <a:prstGeom prst="rect">
              <a:avLst/>
            </a:prstGeom>
          </p:spPr>
        </p:pic>
        <p:pic>
          <p:nvPicPr>
            <p:cNvPr id="48" name="图片 5">
              <a:extLst>
                <a:ext uri="{FF2B5EF4-FFF2-40B4-BE49-F238E27FC236}">
                  <a16:creationId xmlns:a16="http://schemas.microsoft.com/office/drawing/2014/main" id="{666EC116-871C-4655-9705-E20B136DB1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7445904">
              <a:off x="1673867" y="7063705"/>
              <a:ext cx="427359" cy="544720"/>
            </a:xfrm>
            <a:prstGeom prst="rect">
              <a:avLst/>
            </a:prstGeom>
          </p:spPr>
        </p:pic>
        <p:pic>
          <p:nvPicPr>
            <p:cNvPr id="49" name="图片 5">
              <a:extLst>
                <a:ext uri="{FF2B5EF4-FFF2-40B4-BE49-F238E27FC236}">
                  <a16:creationId xmlns:a16="http://schemas.microsoft.com/office/drawing/2014/main" id="{CE637F5D-8EE5-4197-A14F-CB72C46C24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20" t="11363" r="493" b="-520"/>
            <a:stretch/>
          </p:blipFill>
          <p:spPr>
            <a:xfrm rot="19521555">
              <a:off x="1110689" y="6123528"/>
              <a:ext cx="711364" cy="452279"/>
            </a:xfrm>
            <a:prstGeom prst="rect">
              <a:avLst/>
            </a:prstGeom>
          </p:spPr>
        </p:pic>
      </p:grp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824AAE4-0A02-4558-8497-C02EE17FBDC1}"/>
              </a:ext>
            </a:extLst>
          </p:cNvPr>
          <p:cNvSpPr txBox="1"/>
          <p:nvPr userDrawn="1"/>
        </p:nvSpPr>
        <p:spPr>
          <a:xfrm>
            <a:off x="5614988" y="10654785"/>
            <a:ext cx="1611546" cy="250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853252">
              <a:tabLst>
                <a:tab pos="2461135" algn="ctr"/>
                <a:tab pos="4922269" algn="r"/>
              </a:tabLst>
            </a:pPr>
            <a:r>
              <a:rPr lang="zh-TW" altLang="zh-TW" sz="1027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</a:t>
            </a:r>
            <a:r>
              <a:rPr lang="zh-TW" altLang="en-US" sz="1027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</a:t>
            </a:r>
            <a:r>
              <a:rPr lang="zh-TW" altLang="zh-TW" sz="1027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廣告</a:t>
            </a:r>
          </a:p>
        </p:txBody>
      </p:sp>
    </p:spTree>
    <p:extLst>
      <p:ext uri="{BB962C8B-B14F-4D97-AF65-F5344CB8AC3E}">
        <p14:creationId xmlns:p14="http://schemas.microsoft.com/office/powerpoint/2010/main" val="212709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FF88691A-0B50-4A7C-9AD1-5090BB8273C0}"/>
              </a:ext>
            </a:extLst>
          </p:cNvPr>
          <p:cNvGrpSpPr/>
          <p:nvPr/>
        </p:nvGrpSpPr>
        <p:grpSpPr>
          <a:xfrm>
            <a:off x="744358" y="-129135"/>
            <a:ext cx="6173940" cy="1452693"/>
            <a:chOff x="629875" y="1597411"/>
            <a:chExt cx="6109767" cy="1556468"/>
          </a:xfrm>
        </p:grpSpPr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4854E80C-1971-4D5C-B33C-B950D41E8F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 rot="16200000">
              <a:off x="1178853" y="1137333"/>
              <a:ext cx="1360763" cy="2458720"/>
            </a:xfrm>
            <a:prstGeom prst="rect">
              <a:avLst/>
            </a:prstGeom>
          </p:spPr>
        </p:pic>
        <p:pic>
          <p:nvPicPr>
            <p:cNvPr id="36" name="图片 41">
              <a:extLst>
                <a:ext uri="{FF2B5EF4-FFF2-40B4-BE49-F238E27FC236}">
                  <a16:creationId xmlns:a16="http://schemas.microsoft.com/office/drawing/2014/main" id="{789B0893-35FF-47AC-8B02-4C7B63F27B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 rot="16200000">
              <a:off x="2993372" y="1048433"/>
              <a:ext cx="1360763" cy="2458720"/>
            </a:xfrm>
            <a:prstGeom prst="rect">
              <a:avLst/>
            </a:prstGeom>
          </p:spPr>
        </p:pic>
        <p:pic>
          <p:nvPicPr>
            <p:cNvPr id="39" name="图片 41">
              <a:extLst>
                <a:ext uri="{FF2B5EF4-FFF2-40B4-BE49-F238E27FC236}">
                  <a16:creationId xmlns:a16="http://schemas.microsoft.com/office/drawing/2014/main" id="{35166DDF-975A-4B9B-A544-DB0948D70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 rot="16200000">
              <a:off x="4829900" y="1244138"/>
              <a:ext cx="1360763" cy="2458720"/>
            </a:xfrm>
            <a:prstGeom prst="rect">
              <a:avLst/>
            </a:prstGeom>
          </p:spPr>
        </p:pic>
      </p:grpSp>
      <p:pic>
        <p:nvPicPr>
          <p:cNvPr id="35" name="圖片 34">
            <a:extLst>
              <a:ext uri="{FF2B5EF4-FFF2-40B4-BE49-F238E27FC236}">
                <a16:creationId xmlns:a16="http://schemas.microsoft.com/office/drawing/2014/main" id="{27F30484-B836-4356-AA30-EEC78611E3E6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33"/>
          <a:stretch/>
        </p:blipFill>
        <p:spPr>
          <a:xfrm>
            <a:off x="-24739" y="-26934"/>
            <a:ext cx="6882739" cy="2182377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751221" y="-71077"/>
            <a:ext cx="2516440" cy="552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53334"/>
            <a:r>
              <a:rPr lang="zh-TW" altLang="en-US" sz="2989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經濟部產發署</a:t>
            </a:r>
            <a:endParaRPr lang="en-US" altLang="zh-TW" sz="2989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21" name="群組 1120">
            <a:extLst>
              <a:ext uri="{FF2B5EF4-FFF2-40B4-BE49-F238E27FC236}">
                <a16:creationId xmlns:a16="http://schemas.microsoft.com/office/drawing/2014/main" id="{9785E552-AAB7-4F12-813C-2861260C5476}"/>
              </a:ext>
            </a:extLst>
          </p:cNvPr>
          <p:cNvGrpSpPr/>
          <p:nvPr/>
        </p:nvGrpSpPr>
        <p:grpSpPr>
          <a:xfrm>
            <a:off x="518064" y="438056"/>
            <a:ext cx="5894027" cy="609719"/>
            <a:chOff x="4208549" y="2706914"/>
            <a:chExt cx="3954178" cy="573133"/>
          </a:xfrm>
        </p:grpSpPr>
        <p:sp>
          <p:nvSpPr>
            <p:cNvPr id="1122" name="矩形 1121">
              <a:extLst>
                <a:ext uri="{FF2B5EF4-FFF2-40B4-BE49-F238E27FC236}">
                  <a16:creationId xmlns:a16="http://schemas.microsoft.com/office/drawing/2014/main" id="{252048F1-191F-408A-BC02-49990FBC9ED3}"/>
                </a:ext>
              </a:extLst>
            </p:cNvPr>
            <p:cNvSpPr/>
            <p:nvPr/>
          </p:nvSpPr>
          <p:spPr>
            <a:xfrm>
              <a:off x="4208549" y="2749076"/>
              <a:ext cx="3954178" cy="530963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TW" altLang="en-US" sz="2989"/>
            </a:p>
          </p:txBody>
        </p:sp>
        <p:sp>
          <p:nvSpPr>
            <p:cNvPr id="1123" name="文字方塊 1122">
              <a:extLst>
                <a:ext uri="{FF2B5EF4-FFF2-40B4-BE49-F238E27FC236}">
                  <a16:creationId xmlns:a16="http://schemas.microsoft.com/office/drawing/2014/main" id="{80EB106C-A366-41E6-9D00-8C58CB8E5209}"/>
                </a:ext>
              </a:extLst>
            </p:cNvPr>
            <p:cNvSpPr txBox="1"/>
            <p:nvPr/>
          </p:nvSpPr>
          <p:spPr>
            <a:xfrm>
              <a:off x="4218737" y="2706914"/>
              <a:ext cx="3891987" cy="57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TW" altLang="en-US" sz="3362" b="1" dirty="0">
                  <a:gradFill>
                    <a:gsLst>
                      <a:gs pos="32000">
                        <a:srgbClr val="0A7DB6"/>
                      </a:gs>
                      <a:gs pos="0">
                        <a:srgbClr val="085E88"/>
                      </a:gs>
                      <a:gs pos="69000">
                        <a:srgbClr val="48A9C3"/>
                      </a:gs>
                      <a:gs pos="97000">
                        <a:srgbClr val="5DCAB3"/>
                      </a:gs>
                    </a:gsLst>
                    <a:lin ang="0" scaled="1"/>
                  </a:gra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Arial Rounded MT Bold" panose="020F0704030504030204" pitchFamily="34" charset="0"/>
                  <a:ea typeface="微軟正黑體" panose="020B0604030504040204" pitchFamily="34" charset="-120"/>
                </a:rPr>
                <a:t>機電產業碳足跡</a:t>
              </a:r>
              <a:r>
                <a:rPr lang="en-US" altLang="zh-TW" sz="3362" b="1" dirty="0">
                  <a:gradFill>
                    <a:gsLst>
                      <a:gs pos="32000">
                        <a:srgbClr val="0A7DB6"/>
                      </a:gs>
                      <a:gs pos="0">
                        <a:srgbClr val="085E88"/>
                      </a:gs>
                      <a:gs pos="69000">
                        <a:srgbClr val="48A9C3"/>
                      </a:gs>
                      <a:gs pos="97000">
                        <a:srgbClr val="5DCAB3"/>
                      </a:gs>
                    </a:gsLst>
                    <a:lin ang="0" scaled="1"/>
                  </a:gra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Arial Rounded MT Bold" panose="020F0704030504030204" pitchFamily="34" charset="0"/>
                  <a:ea typeface="微軟正黑體" panose="020B0604030504040204" pitchFamily="34" charset="-120"/>
                </a:rPr>
                <a:t>2</a:t>
              </a:r>
              <a:r>
                <a:rPr lang="zh-TW" altLang="en-US" sz="3362" b="1" dirty="0">
                  <a:gradFill>
                    <a:gsLst>
                      <a:gs pos="32000">
                        <a:srgbClr val="0A7DB6"/>
                      </a:gs>
                      <a:gs pos="0">
                        <a:srgbClr val="085E88"/>
                      </a:gs>
                      <a:gs pos="69000">
                        <a:srgbClr val="48A9C3"/>
                      </a:gs>
                      <a:gs pos="97000">
                        <a:srgbClr val="5DCAB3"/>
                      </a:gs>
                    </a:gsLst>
                    <a:lin ang="0" scaled="1"/>
                  </a:gra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Arial Rounded MT Bold" panose="020F0704030504030204" pitchFamily="34" charset="0"/>
                  <a:ea typeface="微軟正黑體" panose="020B0604030504040204" pitchFamily="34" charset="-120"/>
                </a:rPr>
                <a:t>日進階班</a:t>
              </a:r>
              <a:endParaRPr lang="zh-TW" altLang="en-US" sz="2989" b="1" dirty="0">
                <a:gradFill>
                  <a:gsLst>
                    <a:gs pos="32000">
                      <a:srgbClr val="0A7DB6"/>
                    </a:gs>
                    <a:gs pos="0">
                      <a:srgbClr val="085E88"/>
                    </a:gs>
                    <a:gs pos="69000">
                      <a:srgbClr val="48A9C3"/>
                    </a:gs>
                    <a:gs pos="97000">
                      <a:srgbClr val="5DCAB3"/>
                    </a:gs>
                  </a:gsLst>
                  <a:lin ang="0" scaled="1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124" name="圓角矩形 1062">
            <a:extLst>
              <a:ext uri="{FF2B5EF4-FFF2-40B4-BE49-F238E27FC236}">
                <a16:creationId xmlns:a16="http://schemas.microsoft.com/office/drawing/2014/main" id="{C7984AD9-CC97-44A0-B584-B50C0FFF9484}"/>
              </a:ext>
            </a:extLst>
          </p:cNvPr>
          <p:cNvSpPr/>
          <p:nvPr/>
        </p:nvSpPr>
        <p:spPr>
          <a:xfrm>
            <a:off x="24973" y="1166465"/>
            <a:ext cx="6808049" cy="907393"/>
          </a:xfrm>
          <a:prstGeom prst="roundRect">
            <a:avLst>
              <a:gd name="adj" fmla="val 6042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82" dirty="0"/>
          </a:p>
        </p:txBody>
      </p:sp>
      <p:sp>
        <p:nvSpPr>
          <p:cNvPr id="1127" name="矩形 1126">
            <a:extLst>
              <a:ext uri="{FF2B5EF4-FFF2-40B4-BE49-F238E27FC236}">
                <a16:creationId xmlns:a16="http://schemas.microsoft.com/office/drawing/2014/main" id="{08CC49C5-BCA8-43F8-AA05-92253DB1E076}"/>
              </a:ext>
            </a:extLst>
          </p:cNvPr>
          <p:cNvSpPr/>
          <p:nvPr/>
        </p:nvSpPr>
        <p:spPr>
          <a:xfrm>
            <a:off x="-35325" y="1224417"/>
            <a:ext cx="675809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53334">
              <a:lnSpc>
                <a:spcPts val="1493"/>
              </a:lnSpc>
              <a:spcBef>
                <a:spcPts val="559"/>
              </a:spcBef>
            </a:pP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本課程深入探討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產品碳足跡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相關主題，包括</a:t>
            </a:r>
            <a:r>
              <a:rPr lang="en-US" altLang="zh-TW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ISO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標準、產品類別規則、執行流程、盤查程序、計算結果分析等，使學員能全面瞭解碳足跡概念及相關國際標準，具備發展產品類別規則、進行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碳足跡盤查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計算的實務能力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。透過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實例演練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與網站介紹，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讓學員可有效執行碳足跡計算及報告書撰寫</a:t>
            </a:r>
            <a:r>
              <a:rPr lang="zh-TW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</p:txBody>
      </p:sp>
      <p:grpSp>
        <p:nvGrpSpPr>
          <p:cNvPr id="19" name="群組 18"/>
          <p:cNvGrpSpPr/>
          <p:nvPr/>
        </p:nvGrpSpPr>
        <p:grpSpPr>
          <a:xfrm>
            <a:off x="267030" y="2483777"/>
            <a:ext cx="1168274" cy="391978"/>
            <a:chOff x="257711" y="4509548"/>
            <a:chExt cx="1445795" cy="903793"/>
          </a:xfrm>
        </p:grpSpPr>
        <p:grpSp>
          <p:nvGrpSpPr>
            <p:cNvPr id="28" name="组合 1"/>
            <p:cNvGrpSpPr>
              <a:grpSpLocks/>
            </p:cNvGrpSpPr>
            <p:nvPr/>
          </p:nvGrpSpPr>
          <p:grpSpPr bwMode="auto">
            <a:xfrm>
              <a:off x="257711" y="4509548"/>
              <a:ext cx="1445795" cy="903793"/>
              <a:chOff x="4165675" y="2270270"/>
              <a:chExt cx="1313452" cy="1608256"/>
            </a:xfrm>
          </p:grpSpPr>
          <p:sp>
            <p:nvSpPr>
              <p:cNvPr id="29" name="圆角矩形 50"/>
              <p:cNvSpPr/>
              <p:nvPr/>
            </p:nvSpPr>
            <p:spPr>
              <a:xfrm>
                <a:off x="4165675" y="2270270"/>
                <a:ext cx="1313452" cy="1608256"/>
              </a:xfrm>
              <a:prstGeom prst="roundRect">
                <a:avLst>
                  <a:gd name="adj" fmla="val 8216"/>
                </a:avLst>
              </a:prstGeom>
              <a:pattFill prst="wdUpDiag">
                <a:fgClr>
                  <a:schemeClr val="accent5">
                    <a:lumMod val="75000"/>
                  </a:scheme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653" kern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0" name="圆角矩形 3"/>
              <p:cNvSpPr/>
              <p:nvPr/>
            </p:nvSpPr>
            <p:spPr>
              <a:xfrm>
                <a:off x="4199122" y="2383058"/>
                <a:ext cx="1234583" cy="1382681"/>
              </a:xfrm>
              <a:prstGeom prst="roundRect">
                <a:avLst>
                  <a:gd name="adj" fmla="val 8216"/>
                </a:avLst>
              </a:prstGeom>
              <a:solidFill>
                <a:schemeClr val="accent5">
                  <a:lumMod val="75000"/>
                  <a:alpha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endParaRPr kumimoji="1" lang="zh-CN" altLang="en-US" sz="653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" name="文字方塊 30"/>
            <p:cNvSpPr txBox="1"/>
            <p:nvPr/>
          </p:nvSpPr>
          <p:spPr bwMode="auto">
            <a:xfrm>
              <a:off x="328053" y="4524893"/>
              <a:ext cx="1325452" cy="80973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dist" eaLnBrk="0" fontAlgn="base" hangingPunct="0">
                <a:spcAft>
                  <a:spcPct val="0"/>
                </a:spcAft>
                <a:defRPr/>
              </a:pPr>
              <a:r>
                <a:rPr kumimoji="1" lang="zh-TW" altLang="en-US" sz="1682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會議資訊</a:t>
              </a:r>
            </a:p>
          </p:txBody>
        </p:sp>
      </p:grpSp>
      <p:graphicFrame>
        <p:nvGraphicFramePr>
          <p:cNvPr id="1140" name="表格 1139">
            <a:extLst>
              <a:ext uri="{FF2B5EF4-FFF2-40B4-BE49-F238E27FC236}">
                <a16:creationId xmlns:a16="http://schemas.microsoft.com/office/drawing/2014/main" id="{EFE1744F-68A7-46C0-AE75-2B2FDC899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78001"/>
              </p:ext>
            </p:extLst>
          </p:nvPr>
        </p:nvGraphicFramePr>
        <p:xfrm>
          <a:off x="304736" y="2909652"/>
          <a:ext cx="6200038" cy="2681255"/>
        </p:xfrm>
        <a:graphic>
          <a:graphicData uri="http://schemas.openxmlformats.org/drawingml/2006/table">
            <a:tbl>
              <a:tblPr firstRow="1" firstCol="1" bandRow="1"/>
              <a:tblGrid>
                <a:gridCol w="1307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0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642">
                  <a:extLst>
                    <a:ext uri="{9D8B030D-6E8A-4147-A177-3AD203B41FA5}">
                      <a16:colId xmlns:a16="http://schemas.microsoft.com/office/drawing/2014/main" val="1985160583"/>
                    </a:ext>
                  </a:extLst>
                </a:gridCol>
              </a:tblGrid>
              <a:tr h="190981"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時間</a:t>
                      </a:r>
                      <a:endParaRPr lang="zh-TW" sz="1000" b="1" kern="10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08" marR="64008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議程</a:t>
                      </a:r>
                      <a:endParaRPr lang="zh-TW" sz="1000" b="1" kern="10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08" marR="64008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主講人</a:t>
                      </a:r>
                      <a:endParaRPr lang="zh-TW" sz="1000" b="1" kern="10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08" marR="640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544967"/>
                  </a:ext>
                </a:extLst>
              </a:tr>
              <a:tr h="1795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09:00-09:10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課程說明與學員自我介紹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金屬中心 顧問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84185"/>
                  </a:ext>
                </a:extLst>
              </a:tr>
              <a:tr h="2623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09:30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碳管理發展趨勢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文元管理顧問有限公司</a:t>
                      </a:r>
                      <a:br>
                        <a:rPr lang="en-US" altLang="zh-TW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陳河沅 顧問</a:t>
                      </a:r>
                    </a:p>
                  </a:txBody>
                  <a:tcPr marL="62231" marR="62231" marT="889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09851"/>
                  </a:ext>
                </a:extLst>
              </a:tr>
              <a:tr h="2623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09:30-11:00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產品碳足跡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ISO</a:t>
                      </a: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條文與產品類別規則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(PCR)</a:t>
                      </a: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說明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766407"/>
                  </a:ext>
                </a:extLst>
              </a:tr>
              <a:tr h="2623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11:00-12:00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noProof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產品碳足跡執行流程介紹與標竿學習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12:00-13:00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中午休息</a:t>
                      </a:r>
                      <a:endParaRPr lang="zh-TW" alt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78654"/>
                  </a:ext>
                </a:extLst>
              </a:tr>
              <a:tr h="4925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13:00-14:00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產品碳足跡盤查步驟解析與演練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1:</a:t>
                      </a: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選定標的了解生命週期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文元管理顧問有限公司</a:t>
                      </a:r>
                      <a:br>
                        <a:rPr lang="zh-TW" altLang="en-US" sz="10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1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陳河沅 顧問</a:t>
                      </a:r>
                    </a:p>
                  </a:txBody>
                  <a:tcPr marL="62231" marR="62231" marT="889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96922"/>
                  </a:ext>
                </a:extLst>
              </a:tr>
              <a:tr h="4925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14:00-15:00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產品碳足跡盤查步驟解析與演練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2:</a:t>
                      </a: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盤查之分配原則說明，拆解生命週期流程圖，提出各項分配程序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15:00-1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產品碳足跡盤查實作演練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 :</a:t>
                      </a: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完整進行標的產品碳足跡盤查計算</a:t>
                      </a:r>
                    </a:p>
                  </a:txBody>
                  <a:tcPr marL="62231" marR="62231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6511"/>
                  </a:ext>
                </a:extLst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1473143" y="2383573"/>
            <a:ext cx="5653615" cy="508709"/>
            <a:chOff x="375397" y="4073621"/>
            <a:chExt cx="6057490" cy="545053"/>
          </a:xfrm>
        </p:grpSpPr>
        <p:sp>
          <p:nvSpPr>
            <p:cNvPr id="1153" name="文字方塊 1152">
              <a:extLst>
                <a:ext uri="{FF2B5EF4-FFF2-40B4-BE49-F238E27FC236}">
                  <a16:creationId xmlns:a16="http://schemas.microsoft.com/office/drawing/2014/main" id="{3CD0D623-F2BF-4D31-B3DF-EB088A157000}"/>
                </a:ext>
              </a:extLst>
            </p:cNvPr>
            <p:cNvSpPr txBox="1"/>
            <p:nvPr/>
          </p:nvSpPr>
          <p:spPr>
            <a:xfrm>
              <a:off x="835261" y="4119561"/>
              <a:ext cx="2746265" cy="4991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113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 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06 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 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26 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12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09</a:t>
              </a:r>
              <a:r>
                <a:rPr lang="zh-TW" altLang="en-US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00 – 16</a:t>
              </a:r>
              <a:r>
                <a:rPr lang="zh-TW" altLang="en-US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00</a:t>
              </a:r>
              <a:endParaRPr lang="zh-TW" altLang="en-US" sz="1307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154" name="Group 233">
              <a:extLst>
                <a:ext uri="{FF2B5EF4-FFF2-40B4-BE49-F238E27FC236}">
                  <a16:creationId xmlns:a16="http://schemas.microsoft.com/office/drawing/2014/main" id="{F6F75D46-CC50-4585-AA65-5E1C37476242}"/>
                </a:ext>
              </a:extLst>
            </p:cNvPr>
            <p:cNvGrpSpPr/>
            <p:nvPr/>
          </p:nvGrpSpPr>
          <p:grpSpPr>
            <a:xfrm>
              <a:off x="375397" y="4169144"/>
              <a:ext cx="443177" cy="399827"/>
              <a:chOff x="-1527175" y="3087688"/>
              <a:chExt cx="835025" cy="752475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55" name="Rectangle 147">
                <a:extLst>
                  <a:ext uri="{FF2B5EF4-FFF2-40B4-BE49-F238E27FC236}">
                    <a16:creationId xmlns:a16="http://schemas.microsoft.com/office/drawing/2014/main" id="{7ECA65B6-B8EA-4162-A494-AC5E106BF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6" name="Rectangle 148">
                <a:extLst>
                  <a:ext uri="{FF2B5EF4-FFF2-40B4-BE49-F238E27FC236}">
                    <a16:creationId xmlns:a16="http://schemas.microsoft.com/office/drawing/2014/main" id="{211267BC-337E-42EF-88CB-8FCB7B6C7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7" name="Rectangle 149">
                <a:extLst>
                  <a:ext uri="{FF2B5EF4-FFF2-40B4-BE49-F238E27FC236}">
                    <a16:creationId xmlns:a16="http://schemas.microsoft.com/office/drawing/2014/main" id="{2B368F59-85FC-4AA9-82F6-7FA116127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348038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8" name="Rectangle 150">
                <a:extLst>
                  <a:ext uri="{FF2B5EF4-FFF2-40B4-BE49-F238E27FC236}">
                    <a16:creationId xmlns:a16="http://schemas.microsoft.com/office/drawing/2014/main" id="{AF529064-D98B-41A6-A24C-4D004D7F0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9" name="Rectangle 151">
                <a:extLst>
                  <a:ext uri="{FF2B5EF4-FFF2-40B4-BE49-F238E27FC236}">
                    <a16:creationId xmlns:a16="http://schemas.microsoft.com/office/drawing/2014/main" id="{F643F86B-81E4-405F-B739-360057BD3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0" name="Freeform 152">
                <a:extLst>
                  <a:ext uri="{FF2B5EF4-FFF2-40B4-BE49-F238E27FC236}">
                    <a16:creationId xmlns:a16="http://schemas.microsoft.com/office/drawing/2014/main" id="{7308C2C4-FD72-4D42-BA9E-3F05915F3E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27175" y="3087688"/>
                <a:ext cx="835025" cy="752475"/>
              </a:xfrm>
              <a:custGeom>
                <a:avLst/>
                <a:gdLst>
                  <a:gd name="T0" fmla="*/ 2510 w 3679"/>
                  <a:gd name="T1" fmla="*/ 3044 h 3314"/>
                  <a:gd name="T2" fmla="*/ 2498 w 3679"/>
                  <a:gd name="T3" fmla="*/ 3153 h 3314"/>
                  <a:gd name="T4" fmla="*/ 2587 w 3679"/>
                  <a:gd name="T5" fmla="*/ 3210 h 3314"/>
                  <a:gd name="T6" fmla="*/ 2677 w 3679"/>
                  <a:gd name="T7" fmla="*/ 3153 h 3314"/>
                  <a:gd name="T8" fmla="*/ 2666 w 3679"/>
                  <a:gd name="T9" fmla="*/ 3044 h 3314"/>
                  <a:gd name="T10" fmla="*/ 1698 w 3679"/>
                  <a:gd name="T11" fmla="*/ 2105 h 3314"/>
                  <a:gd name="T12" fmla="*/ 1608 w 3679"/>
                  <a:gd name="T13" fmla="*/ 2161 h 3314"/>
                  <a:gd name="T14" fmla="*/ 1620 w 3679"/>
                  <a:gd name="T15" fmla="*/ 2270 h 3314"/>
                  <a:gd name="T16" fmla="*/ 1721 w 3679"/>
                  <a:gd name="T17" fmla="*/ 2306 h 3314"/>
                  <a:gd name="T18" fmla="*/ 1797 w 3679"/>
                  <a:gd name="T19" fmla="*/ 2230 h 3314"/>
                  <a:gd name="T20" fmla="*/ 1760 w 3679"/>
                  <a:gd name="T21" fmla="*/ 2127 h 3314"/>
                  <a:gd name="T22" fmla="*/ 3453 w 3679"/>
                  <a:gd name="T23" fmla="*/ 2108 h 3314"/>
                  <a:gd name="T24" fmla="*/ 3379 w 3679"/>
                  <a:gd name="T25" fmla="*/ 2183 h 3314"/>
                  <a:gd name="T26" fmla="*/ 3414 w 3679"/>
                  <a:gd name="T27" fmla="*/ 2286 h 3314"/>
                  <a:gd name="T28" fmla="*/ 3521 w 3679"/>
                  <a:gd name="T29" fmla="*/ 2298 h 3314"/>
                  <a:gd name="T30" fmla="*/ 3577 w 3679"/>
                  <a:gd name="T31" fmla="*/ 2206 h 3314"/>
                  <a:gd name="T32" fmla="*/ 3521 w 3679"/>
                  <a:gd name="T33" fmla="*/ 2114 h 3314"/>
                  <a:gd name="T34" fmla="*/ 3113 w 3679"/>
                  <a:gd name="T35" fmla="*/ 1608 h 3314"/>
                  <a:gd name="T36" fmla="*/ 2637 w 3679"/>
                  <a:gd name="T37" fmla="*/ 2015 h 3314"/>
                  <a:gd name="T38" fmla="*/ 2501 w 3679"/>
                  <a:gd name="T39" fmla="*/ 2028 h 3314"/>
                  <a:gd name="T40" fmla="*/ 2011 w 3679"/>
                  <a:gd name="T41" fmla="*/ 1723 h 3314"/>
                  <a:gd name="T42" fmla="*/ 1927 w 3679"/>
                  <a:gd name="T43" fmla="*/ 1751 h 3314"/>
                  <a:gd name="T44" fmla="*/ 1921 w 3679"/>
                  <a:gd name="T45" fmla="*/ 1840 h 3314"/>
                  <a:gd name="T46" fmla="*/ 2406 w 3679"/>
                  <a:gd name="T47" fmla="*/ 2289 h 3314"/>
                  <a:gd name="T48" fmla="*/ 2519 w 3679"/>
                  <a:gd name="T49" fmla="*/ 2400 h 3314"/>
                  <a:gd name="T50" fmla="*/ 2685 w 3679"/>
                  <a:gd name="T51" fmla="*/ 2384 h 3314"/>
                  <a:gd name="T52" fmla="*/ 2779 w 3679"/>
                  <a:gd name="T53" fmla="*/ 2247 h 3314"/>
                  <a:gd name="T54" fmla="*/ 3193 w 3679"/>
                  <a:gd name="T55" fmla="*/ 1749 h 3314"/>
                  <a:gd name="T56" fmla="*/ 3220 w 3679"/>
                  <a:gd name="T57" fmla="*/ 1655 h 3314"/>
                  <a:gd name="T58" fmla="*/ 3151 w 3679"/>
                  <a:gd name="T59" fmla="*/ 1601 h 3314"/>
                  <a:gd name="T60" fmla="*/ 2510 w 3679"/>
                  <a:gd name="T61" fmla="*/ 1241 h 3314"/>
                  <a:gd name="T62" fmla="*/ 2498 w 3679"/>
                  <a:gd name="T63" fmla="*/ 1350 h 3314"/>
                  <a:gd name="T64" fmla="*/ 2587 w 3679"/>
                  <a:gd name="T65" fmla="*/ 1406 h 3314"/>
                  <a:gd name="T66" fmla="*/ 2677 w 3679"/>
                  <a:gd name="T67" fmla="*/ 1350 h 3314"/>
                  <a:gd name="T68" fmla="*/ 2666 w 3679"/>
                  <a:gd name="T69" fmla="*/ 1241 h 3314"/>
                  <a:gd name="T70" fmla="*/ 282 w 3679"/>
                  <a:gd name="T71" fmla="*/ 763 h 3314"/>
                  <a:gd name="T72" fmla="*/ 1546 w 3679"/>
                  <a:gd name="T73" fmla="*/ 2534 h 3314"/>
                  <a:gd name="T74" fmla="*/ 1499 w 3679"/>
                  <a:gd name="T75" fmla="*/ 2124 h 3314"/>
                  <a:gd name="T76" fmla="*/ 1600 w 3679"/>
                  <a:gd name="T77" fmla="*/ 1737 h 3314"/>
                  <a:gd name="T78" fmla="*/ 1620 w 3679"/>
                  <a:gd name="T79" fmla="*/ 1477 h 3314"/>
                  <a:gd name="T80" fmla="*/ 2071 w 3679"/>
                  <a:gd name="T81" fmla="*/ 1232 h 3314"/>
                  <a:gd name="T82" fmla="*/ 2430 w 3679"/>
                  <a:gd name="T83" fmla="*/ 1111 h 3314"/>
                  <a:gd name="T84" fmla="*/ 2746 w 3679"/>
                  <a:gd name="T85" fmla="*/ 1112 h 3314"/>
                  <a:gd name="T86" fmla="*/ 2036 w 3679"/>
                  <a:gd name="T87" fmla="*/ 501 h 3314"/>
                  <a:gd name="T88" fmla="*/ 2837 w 3679"/>
                  <a:gd name="T89" fmla="*/ 3 h 3314"/>
                  <a:gd name="T90" fmla="*/ 2984 w 3679"/>
                  <a:gd name="T91" fmla="*/ 94 h 3314"/>
                  <a:gd name="T92" fmla="*/ 3029 w 3679"/>
                  <a:gd name="T93" fmla="*/ 1195 h 3314"/>
                  <a:gd name="T94" fmla="*/ 3367 w 3679"/>
                  <a:gd name="T95" fmla="*/ 1432 h 3314"/>
                  <a:gd name="T96" fmla="*/ 3595 w 3679"/>
                  <a:gd name="T97" fmla="*/ 1782 h 3314"/>
                  <a:gd name="T98" fmla="*/ 3679 w 3679"/>
                  <a:gd name="T99" fmla="*/ 2206 h 3314"/>
                  <a:gd name="T100" fmla="*/ 3601 w 3679"/>
                  <a:gd name="T101" fmla="*/ 2619 h 3314"/>
                  <a:gd name="T102" fmla="*/ 3387 w 3679"/>
                  <a:gd name="T103" fmla="*/ 2961 h 3314"/>
                  <a:gd name="T104" fmla="*/ 3067 w 3679"/>
                  <a:gd name="T105" fmla="*/ 3201 h 3314"/>
                  <a:gd name="T106" fmla="*/ 2673 w 3679"/>
                  <a:gd name="T107" fmla="*/ 3310 h 3314"/>
                  <a:gd name="T108" fmla="*/ 2259 w 3679"/>
                  <a:gd name="T109" fmla="*/ 3262 h 3314"/>
                  <a:gd name="T110" fmla="*/ 1907 w 3679"/>
                  <a:gd name="T111" fmla="*/ 3071 h 3314"/>
                  <a:gd name="T112" fmla="*/ 94 w 3679"/>
                  <a:gd name="T113" fmla="*/ 3026 h 3314"/>
                  <a:gd name="T114" fmla="*/ 3 w 3679"/>
                  <a:gd name="T115" fmla="*/ 2877 h 3314"/>
                  <a:gd name="T116" fmla="*/ 26 w 3679"/>
                  <a:gd name="T117" fmla="*/ 125 h 3314"/>
                  <a:gd name="T118" fmla="*/ 156 w 3679"/>
                  <a:gd name="T119" fmla="*/ 12 h 3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679" h="3314">
                    <a:moveTo>
                      <a:pt x="2587" y="3006"/>
                    </a:moveTo>
                    <a:lnTo>
                      <a:pt x="2564" y="3010"/>
                    </a:lnTo>
                    <a:lnTo>
                      <a:pt x="2544" y="3017"/>
                    </a:lnTo>
                    <a:lnTo>
                      <a:pt x="2525" y="3029"/>
                    </a:lnTo>
                    <a:lnTo>
                      <a:pt x="2510" y="3044"/>
                    </a:lnTo>
                    <a:lnTo>
                      <a:pt x="2498" y="3064"/>
                    </a:lnTo>
                    <a:lnTo>
                      <a:pt x="2491" y="3085"/>
                    </a:lnTo>
                    <a:lnTo>
                      <a:pt x="2487" y="3108"/>
                    </a:lnTo>
                    <a:lnTo>
                      <a:pt x="2491" y="3133"/>
                    </a:lnTo>
                    <a:lnTo>
                      <a:pt x="2498" y="3153"/>
                    </a:lnTo>
                    <a:lnTo>
                      <a:pt x="2510" y="3171"/>
                    </a:lnTo>
                    <a:lnTo>
                      <a:pt x="2525" y="3188"/>
                    </a:lnTo>
                    <a:lnTo>
                      <a:pt x="2544" y="3200"/>
                    </a:lnTo>
                    <a:lnTo>
                      <a:pt x="2564" y="3207"/>
                    </a:lnTo>
                    <a:lnTo>
                      <a:pt x="2587" y="3210"/>
                    </a:lnTo>
                    <a:lnTo>
                      <a:pt x="2611" y="3207"/>
                    </a:lnTo>
                    <a:lnTo>
                      <a:pt x="2632" y="3200"/>
                    </a:lnTo>
                    <a:lnTo>
                      <a:pt x="2650" y="3188"/>
                    </a:lnTo>
                    <a:lnTo>
                      <a:pt x="2666" y="3171"/>
                    </a:lnTo>
                    <a:lnTo>
                      <a:pt x="2677" y="3153"/>
                    </a:lnTo>
                    <a:lnTo>
                      <a:pt x="2685" y="3133"/>
                    </a:lnTo>
                    <a:lnTo>
                      <a:pt x="2687" y="3108"/>
                    </a:lnTo>
                    <a:lnTo>
                      <a:pt x="2685" y="3085"/>
                    </a:lnTo>
                    <a:lnTo>
                      <a:pt x="2677" y="3064"/>
                    </a:lnTo>
                    <a:lnTo>
                      <a:pt x="2666" y="3044"/>
                    </a:lnTo>
                    <a:lnTo>
                      <a:pt x="2650" y="3029"/>
                    </a:lnTo>
                    <a:lnTo>
                      <a:pt x="2632" y="3017"/>
                    </a:lnTo>
                    <a:lnTo>
                      <a:pt x="2611" y="3010"/>
                    </a:lnTo>
                    <a:lnTo>
                      <a:pt x="2587" y="3006"/>
                    </a:lnTo>
                    <a:close/>
                    <a:moveTo>
                      <a:pt x="1698" y="2105"/>
                    </a:moveTo>
                    <a:lnTo>
                      <a:pt x="1676" y="2108"/>
                    </a:lnTo>
                    <a:lnTo>
                      <a:pt x="1654" y="2116"/>
                    </a:lnTo>
                    <a:lnTo>
                      <a:pt x="1636" y="2127"/>
                    </a:lnTo>
                    <a:lnTo>
                      <a:pt x="1620" y="2143"/>
                    </a:lnTo>
                    <a:lnTo>
                      <a:pt x="1608" y="2161"/>
                    </a:lnTo>
                    <a:lnTo>
                      <a:pt x="1601" y="2183"/>
                    </a:lnTo>
                    <a:lnTo>
                      <a:pt x="1598" y="2206"/>
                    </a:lnTo>
                    <a:lnTo>
                      <a:pt x="1601" y="2230"/>
                    </a:lnTo>
                    <a:lnTo>
                      <a:pt x="1608" y="2251"/>
                    </a:lnTo>
                    <a:lnTo>
                      <a:pt x="1620" y="2270"/>
                    </a:lnTo>
                    <a:lnTo>
                      <a:pt x="1636" y="2286"/>
                    </a:lnTo>
                    <a:lnTo>
                      <a:pt x="1654" y="2298"/>
                    </a:lnTo>
                    <a:lnTo>
                      <a:pt x="1676" y="2306"/>
                    </a:lnTo>
                    <a:lnTo>
                      <a:pt x="1698" y="2308"/>
                    </a:lnTo>
                    <a:lnTo>
                      <a:pt x="1721" y="2306"/>
                    </a:lnTo>
                    <a:lnTo>
                      <a:pt x="1742" y="2298"/>
                    </a:lnTo>
                    <a:lnTo>
                      <a:pt x="1761" y="2286"/>
                    </a:lnTo>
                    <a:lnTo>
                      <a:pt x="1776" y="2270"/>
                    </a:lnTo>
                    <a:lnTo>
                      <a:pt x="1789" y="2251"/>
                    </a:lnTo>
                    <a:lnTo>
                      <a:pt x="1797" y="2230"/>
                    </a:lnTo>
                    <a:lnTo>
                      <a:pt x="1799" y="2206"/>
                    </a:lnTo>
                    <a:lnTo>
                      <a:pt x="1795" y="2183"/>
                    </a:lnTo>
                    <a:lnTo>
                      <a:pt x="1789" y="2161"/>
                    </a:lnTo>
                    <a:lnTo>
                      <a:pt x="1776" y="2143"/>
                    </a:lnTo>
                    <a:lnTo>
                      <a:pt x="1760" y="2127"/>
                    </a:lnTo>
                    <a:lnTo>
                      <a:pt x="1742" y="2116"/>
                    </a:lnTo>
                    <a:lnTo>
                      <a:pt x="1721" y="2108"/>
                    </a:lnTo>
                    <a:lnTo>
                      <a:pt x="1698" y="2105"/>
                    </a:lnTo>
                    <a:close/>
                    <a:moveTo>
                      <a:pt x="3477" y="2104"/>
                    </a:moveTo>
                    <a:lnTo>
                      <a:pt x="3453" y="2108"/>
                    </a:lnTo>
                    <a:lnTo>
                      <a:pt x="3433" y="2114"/>
                    </a:lnTo>
                    <a:lnTo>
                      <a:pt x="3414" y="2127"/>
                    </a:lnTo>
                    <a:lnTo>
                      <a:pt x="3399" y="2143"/>
                    </a:lnTo>
                    <a:lnTo>
                      <a:pt x="3386" y="2161"/>
                    </a:lnTo>
                    <a:lnTo>
                      <a:pt x="3379" y="2183"/>
                    </a:lnTo>
                    <a:lnTo>
                      <a:pt x="3376" y="2206"/>
                    </a:lnTo>
                    <a:lnTo>
                      <a:pt x="3379" y="2230"/>
                    </a:lnTo>
                    <a:lnTo>
                      <a:pt x="3386" y="2251"/>
                    </a:lnTo>
                    <a:lnTo>
                      <a:pt x="3399" y="2270"/>
                    </a:lnTo>
                    <a:lnTo>
                      <a:pt x="3414" y="2286"/>
                    </a:lnTo>
                    <a:lnTo>
                      <a:pt x="3433" y="2298"/>
                    </a:lnTo>
                    <a:lnTo>
                      <a:pt x="3453" y="2306"/>
                    </a:lnTo>
                    <a:lnTo>
                      <a:pt x="3477" y="2308"/>
                    </a:lnTo>
                    <a:lnTo>
                      <a:pt x="3499" y="2306"/>
                    </a:lnTo>
                    <a:lnTo>
                      <a:pt x="3521" y="2298"/>
                    </a:lnTo>
                    <a:lnTo>
                      <a:pt x="3540" y="2286"/>
                    </a:lnTo>
                    <a:lnTo>
                      <a:pt x="3555" y="2270"/>
                    </a:lnTo>
                    <a:lnTo>
                      <a:pt x="3567" y="2251"/>
                    </a:lnTo>
                    <a:lnTo>
                      <a:pt x="3574" y="2230"/>
                    </a:lnTo>
                    <a:lnTo>
                      <a:pt x="3577" y="2206"/>
                    </a:lnTo>
                    <a:lnTo>
                      <a:pt x="3574" y="2183"/>
                    </a:lnTo>
                    <a:lnTo>
                      <a:pt x="3567" y="2161"/>
                    </a:lnTo>
                    <a:lnTo>
                      <a:pt x="3555" y="2143"/>
                    </a:lnTo>
                    <a:lnTo>
                      <a:pt x="3540" y="2127"/>
                    </a:lnTo>
                    <a:lnTo>
                      <a:pt x="3521" y="2114"/>
                    </a:lnTo>
                    <a:lnTo>
                      <a:pt x="3499" y="2108"/>
                    </a:lnTo>
                    <a:lnTo>
                      <a:pt x="3477" y="2104"/>
                    </a:lnTo>
                    <a:close/>
                    <a:moveTo>
                      <a:pt x="3151" y="1601"/>
                    </a:moveTo>
                    <a:lnTo>
                      <a:pt x="3132" y="1602"/>
                    </a:lnTo>
                    <a:lnTo>
                      <a:pt x="3113" y="1608"/>
                    </a:lnTo>
                    <a:lnTo>
                      <a:pt x="3094" y="1618"/>
                    </a:lnTo>
                    <a:lnTo>
                      <a:pt x="3078" y="1632"/>
                    </a:lnTo>
                    <a:lnTo>
                      <a:pt x="2680" y="2034"/>
                    </a:lnTo>
                    <a:lnTo>
                      <a:pt x="2659" y="2024"/>
                    </a:lnTo>
                    <a:lnTo>
                      <a:pt x="2637" y="2015"/>
                    </a:lnTo>
                    <a:lnTo>
                      <a:pt x="2613" y="2009"/>
                    </a:lnTo>
                    <a:lnTo>
                      <a:pt x="2587" y="2008"/>
                    </a:lnTo>
                    <a:lnTo>
                      <a:pt x="2557" y="2010"/>
                    </a:lnTo>
                    <a:lnTo>
                      <a:pt x="2528" y="2017"/>
                    </a:lnTo>
                    <a:lnTo>
                      <a:pt x="2501" y="2028"/>
                    </a:lnTo>
                    <a:lnTo>
                      <a:pt x="2477" y="2044"/>
                    </a:lnTo>
                    <a:lnTo>
                      <a:pt x="2455" y="2063"/>
                    </a:lnTo>
                    <a:lnTo>
                      <a:pt x="2048" y="1741"/>
                    </a:lnTo>
                    <a:lnTo>
                      <a:pt x="2029" y="1729"/>
                    </a:lnTo>
                    <a:lnTo>
                      <a:pt x="2011" y="1723"/>
                    </a:lnTo>
                    <a:lnTo>
                      <a:pt x="1992" y="1721"/>
                    </a:lnTo>
                    <a:lnTo>
                      <a:pt x="1974" y="1722"/>
                    </a:lnTo>
                    <a:lnTo>
                      <a:pt x="1956" y="1728"/>
                    </a:lnTo>
                    <a:lnTo>
                      <a:pt x="1940" y="1737"/>
                    </a:lnTo>
                    <a:lnTo>
                      <a:pt x="1927" y="1751"/>
                    </a:lnTo>
                    <a:lnTo>
                      <a:pt x="1916" y="1768"/>
                    </a:lnTo>
                    <a:lnTo>
                      <a:pt x="1912" y="1785"/>
                    </a:lnTo>
                    <a:lnTo>
                      <a:pt x="1911" y="1804"/>
                    </a:lnTo>
                    <a:lnTo>
                      <a:pt x="1913" y="1823"/>
                    </a:lnTo>
                    <a:lnTo>
                      <a:pt x="1921" y="1840"/>
                    </a:lnTo>
                    <a:lnTo>
                      <a:pt x="1931" y="1858"/>
                    </a:lnTo>
                    <a:lnTo>
                      <a:pt x="1946" y="1872"/>
                    </a:lnTo>
                    <a:lnTo>
                      <a:pt x="2391" y="2222"/>
                    </a:lnTo>
                    <a:lnTo>
                      <a:pt x="2396" y="2257"/>
                    </a:lnTo>
                    <a:lnTo>
                      <a:pt x="2406" y="2289"/>
                    </a:lnTo>
                    <a:lnTo>
                      <a:pt x="2421" y="2318"/>
                    </a:lnTo>
                    <a:lnTo>
                      <a:pt x="2440" y="2345"/>
                    </a:lnTo>
                    <a:lnTo>
                      <a:pt x="2464" y="2367"/>
                    </a:lnTo>
                    <a:lnTo>
                      <a:pt x="2490" y="2385"/>
                    </a:lnTo>
                    <a:lnTo>
                      <a:pt x="2519" y="2400"/>
                    </a:lnTo>
                    <a:lnTo>
                      <a:pt x="2552" y="2408"/>
                    </a:lnTo>
                    <a:lnTo>
                      <a:pt x="2586" y="2411"/>
                    </a:lnTo>
                    <a:lnTo>
                      <a:pt x="2621" y="2408"/>
                    </a:lnTo>
                    <a:lnTo>
                      <a:pt x="2655" y="2399"/>
                    </a:lnTo>
                    <a:lnTo>
                      <a:pt x="2685" y="2384"/>
                    </a:lnTo>
                    <a:lnTo>
                      <a:pt x="2712" y="2364"/>
                    </a:lnTo>
                    <a:lnTo>
                      <a:pt x="2736" y="2340"/>
                    </a:lnTo>
                    <a:lnTo>
                      <a:pt x="2755" y="2313"/>
                    </a:lnTo>
                    <a:lnTo>
                      <a:pt x="2770" y="2282"/>
                    </a:lnTo>
                    <a:lnTo>
                      <a:pt x="2779" y="2247"/>
                    </a:lnTo>
                    <a:lnTo>
                      <a:pt x="2782" y="2212"/>
                    </a:lnTo>
                    <a:lnTo>
                      <a:pt x="2781" y="2198"/>
                    </a:lnTo>
                    <a:lnTo>
                      <a:pt x="2778" y="2185"/>
                    </a:lnTo>
                    <a:lnTo>
                      <a:pt x="2775" y="2173"/>
                    </a:lnTo>
                    <a:lnTo>
                      <a:pt x="3193" y="1749"/>
                    </a:lnTo>
                    <a:lnTo>
                      <a:pt x="3208" y="1731"/>
                    </a:lnTo>
                    <a:lnTo>
                      <a:pt x="3217" y="1713"/>
                    </a:lnTo>
                    <a:lnTo>
                      <a:pt x="3222" y="1694"/>
                    </a:lnTo>
                    <a:lnTo>
                      <a:pt x="3223" y="1674"/>
                    </a:lnTo>
                    <a:lnTo>
                      <a:pt x="3220" y="1655"/>
                    </a:lnTo>
                    <a:lnTo>
                      <a:pt x="3213" y="1637"/>
                    </a:lnTo>
                    <a:lnTo>
                      <a:pt x="3202" y="1623"/>
                    </a:lnTo>
                    <a:lnTo>
                      <a:pt x="3187" y="1611"/>
                    </a:lnTo>
                    <a:lnTo>
                      <a:pt x="3170" y="1603"/>
                    </a:lnTo>
                    <a:lnTo>
                      <a:pt x="3151" y="1601"/>
                    </a:lnTo>
                    <a:close/>
                    <a:moveTo>
                      <a:pt x="2587" y="1203"/>
                    </a:moveTo>
                    <a:lnTo>
                      <a:pt x="2564" y="1205"/>
                    </a:lnTo>
                    <a:lnTo>
                      <a:pt x="2544" y="1213"/>
                    </a:lnTo>
                    <a:lnTo>
                      <a:pt x="2525" y="1225"/>
                    </a:lnTo>
                    <a:lnTo>
                      <a:pt x="2510" y="1241"/>
                    </a:lnTo>
                    <a:lnTo>
                      <a:pt x="2498" y="1260"/>
                    </a:lnTo>
                    <a:lnTo>
                      <a:pt x="2491" y="1281"/>
                    </a:lnTo>
                    <a:lnTo>
                      <a:pt x="2487" y="1305"/>
                    </a:lnTo>
                    <a:lnTo>
                      <a:pt x="2491" y="1328"/>
                    </a:lnTo>
                    <a:lnTo>
                      <a:pt x="2498" y="1350"/>
                    </a:lnTo>
                    <a:lnTo>
                      <a:pt x="2510" y="1368"/>
                    </a:lnTo>
                    <a:lnTo>
                      <a:pt x="2525" y="1384"/>
                    </a:lnTo>
                    <a:lnTo>
                      <a:pt x="2544" y="1396"/>
                    </a:lnTo>
                    <a:lnTo>
                      <a:pt x="2564" y="1404"/>
                    </a:lnTo>
                    <a:lnTo>
                      <a:pt x="2587" y="1406"/>
                    </a:lnTo>
                    <a:lnTo>
                      <a:pt x="2611" y="1404"/>
                    </a:lnTo>
                    <a:lnTo>
                      <a:pt x="2632" y="1396"/>
                    </a:lnTo>
                    <a:lnTo>
                      <a:pt x="2650" y="1384"/>
                    </a:lnTo>
                    <a:lnTo>
                      <a:pt x="2666" y="1368"/>
                    </a:lnTo>
                    <a:lnTo>
                      <a:pt x="2677" y="1350"/>
                    </a:lnTo>
                    <a:lnTo>
                      <a:pt x="2685" y="1328"/>
                    </a:lnTo>
                    <a:lnTo>
                      <a:pt x="2687" y="1305"/>
                    </a:lnTo>
                    <a:lnTo>
                      <a:pt x="2685" y="1281"/>
                    </a:lnTo>
                    <a:lnTo>
                      <a:pt x="2677" y="1260"/>
                    </a:lnTo>
                    <a:lnTo>
                      <a:pt x="2666" y="1241"/>
                    </a:lnTo>
                    <a:lnTo>
                      <a:pt x="2650" y="1225"/>
                    </a:lnTo>
                    <a:lnTo>
                      <a:pt x="2632" y="1213"/>
                    </a:lnTo>
                    <a:lnTo>
                      <a:pt x="2611" y="1205"/>
                    </a:lnTo>
                    <a:lnTo>
                      <a:pt x="2587" y="1203"/>
                    </a:lnTo>
                    <a:close/>
                    <a:moveTo>
                      <a:pt x="282" y="763"/>
                    </a:moveTo>
                    <a:lnTo>
                      <a:pt x="282" y="2755"/>
                    </a:lnTo>
                    <a:lnTo>
                      <a:pt x="1641" y="2755"/>
                    </a:lnTo>
                    <a:lnTo>
                      <a:pt x="1603" y="2684"/>
                    </a:lnTo>
                    <a:lnTo>
                      <a:pt x="1572" y="2611"/>
                    </a:lnTo>
                    <a:lnTo>
                      <a:pt x="1546" y="2534"/>
                    </a:lnTo>
                    <a:lnTo>
                      <a:pt x="1524" y="2455"/>
                    </a:lnTo>
                    <a:lnTo>
                      <a:pt x="1509" y="2375"/>
                    </a:lnTo>
                    <a:lnTo>
                      <a:pt x="1499" y="2291"/>
                    </a:lnTo>
                    <a:lnTo>
                      <a:pt x="1497" y="2206"/>
                    </a:lnTo>
                    <a:lnTo>
                      <a:pt x="1499" y="2124"/>
                    </a:lnTo>
                    <a:lnTo>
                      <a:pt x="1508" y="2042"/>
                    </a:lnTo>
                    <a:lnTo>
                      <a:pt x="1523" y="1962"/>
                    </a:lnTo>
                    <a:lnTo>
                      <a:pt x="1543" y="1885"/>
                    </a:lnTo>
                    <a:lnTo>
                      <a:pt x="1569" y="1809"/>
                    </a:lnTo>
                    <a:lnTo>
                      <a:pt x="1600" y="1737"/>
                    </a:lnTo>
                    <a:lnTo>
                      <a:pt x="1635" y="1667"/>
                    </a:lnTo>
                    <a:lnTo>
                      <a:pt x="1676" y="1601"/>
                    </a:lnTo>
                    <a:lnTo>
                      <a:pt x="1720" y="1537"/>
                    </a:lnTo>
                    <a:lnTo>
                      <a:pt x="1768" y="1477"/>
                    </a:lnTo>
                    <a:lnTo>
                      <a:pt x="1620" y="1477"/>
                    </a:lnTo>
                    <a:lnTo>
                      <a:pt x="1620" y="1147"/>
                    </a:lnTo>
                    <a:lnTo>
                      <a:pt x="1946" y="1147"/>
                    </a:lnTo>
                    <a:lnTo>
                      <a:pt x="1946" y="1313"/>
                    </a:lnTo>
                    <a:lnTo>
                      <a:pt x="2007" y="1271"/>
                    </a:lnTo>
                    <a:lnTo>
                      <a:pt x="2071" y="1232"/>
                    </a:lnTo>
                    <a:lnTo>
                      <a:pt x="2138" y="1198"/>
                    </a:lnTo>
                    <a:lnTo>
                      <a:pt x="2208" y="1169"/>
                    </a:lnTo>
                    <a:lnTo>
                      <a:pt x="2280" y="1144"/>
                    </a:lnTo>
                    <a:lnTo>
                      <a:pt x="2354" y="1125"/>
                    </a:lnTo>
                    <a:lnTo>
                      <a:pt x="2430" y="1111"/>
                    </a:lnTo>
                    <a:lnTo>
                      <a:pt x="2508" y="1102"/>
                    </a:lnTo>
                    <a:lnTo>
                      <a:pt x="2587" y="1100"/>
                    </a:lnTo>
                    <a:lnTo>
                      <a:pt x="2641" y="1101"/>
                    </a:lnTo>
                    <a:lnTo>
                      <a:pt x="2694" y="1105"/>
                    </a:lnTo>
                    <a:lnTo>
                      <a:pt x="2746" y="1112"/>
                    </a:lnTo>
                    <a:lnTo>
                      <a:pt x="2746" y="763"/>
                    </a:lnTo>
                    <a:lnTo>
                      <a:pt x="282" y="763"/>
                    </a:lnTo>
                    <a:close/>
                    <a:moveTo>
                      <a:pt x="992" y="227"/>
                    </a:moveTo>
                    <a:lnTo>
                      <a:pt x="992" y="501"/>
                    </a:lnTo>
                    <a:lnTo>
                      <a:pt x="2036" y="501"/>
                    </a:lnTo>
                    <a:lnTo>
                      <a:pt x="2036" y="227"/>
                    </a:lnTo>
                    <a:lnTo>
                      <a:pt x="992" y="227"/>
                    </a:lnTo>
                    <a:close/>
                    <a:moveTo>
                      <a:pt x="228" y="0"/>
                    </a:moveTo>
                    <a:lnTo>
                      <a:pt x="2799" y="0"/>
                    </a:lnTo>
                    <a:lnTo>
                      <a:pt x="2837" y="3"/>
                    </a:lnTo>
                    <a:lnTo>
                      <a:pt x="2872" y="12"/>
                    </a:lnTo>
                    <a:lnTo>
                      <a:pt x="2905" y="25"/>
                    </a:lnTo>
                    <a:lnTo>
                      <a:pt x="2935" y="45"/>
                    </a:lnTo>
                    <a:lnTo>
                      <a:pt x="2961" y="68"/>
                    </a:lnTo>
                    <a:lnTo>
                      <a:pt x="2984" y="94"/>
                    </a:lnTo>
                    <a:lnTo>
                      <a:pt x="3003" y="125"/>
                    </a:lnTo>
                    <a:lnTo>
                      <a:pt x="3016" y="158"/>
                    </a:lnTo>
                    <a:lnTo>
                      <a:pt x="3026" y="194"/>
                    </a:lnTo>
                    <a:lnTo>
                      <a:pt x="3029" y="232"/>
                    </a:lnTo>
                    <a:lnTo>
                      <a:pt x="3029" y="1195"/>
                    </a:lnTo>
                    <a:lnTo>
                      <a:pt x="3104" y="1232"/>
                    </a:lnTo>
                    <a:lnTo>
                      <a:pt x="3175" y="1274"/>
                    </a:lnTo>
                    <a:lnTo>
                      <a:pt x="3243" y="1322"/>
                    </a:lnTo>
                    <a:lnTo>
                      <a:pt x="3307" y="1375"/>
                    </a:lnTo>
                    <a:lnTo>
                      <a:pt x="3367" y="1432"/>
                    </a:lnTo>
                    <a:lnTo>
                      <a:pt x="3423" y="1495"/>
                    </a:lnTo>
                    <a:lnTo>
                      <a:pt x="3474" y="1561"/>
                    </a:lnTo>
                    <a:lnTo>
                      <a:pt x="3520" y="1631"/>
                    </a:lnTo>
                    <a:lnTo>
                      <a:pt x="3560" y="1704"/>
                    </a:lnTo>
                    <a:lnTo>
                      <a:pt x="3595" y="1782"/>
                    </a:lnTo>
                    <a:lnTo>
                      <a:pt x="3625" y="1861"/>
                    </a:lnTo>
                    <a:lnTo>
                      <a:pt x="3648" y="1945"/>
                    </a:lnTo>
                    <a:lnTo>
                      <a:pt x="3665" y="2030"/>
                    </a:lnTo>
                    <a:lnTo>
                      <a:pt x="3676" y="2117"/>
                    </a:lnTo>
                    <a:lnTo>
                      <a:pt x="3679" y="2206"/>
                    </a:lnTo>
                    <a:lnTo>
                      <a:pt x="3677" y="2293"/>
                    </a:lnTo>
                    <a:lnTo>
                      <a:pt x="3667" y="2378"/>
                    </a:lnTo>
                    <a:lnTo>
                      <a:pt x="3651" y="2461"/>
                    </a:lnTo>
                    <a:lnTo>
                      <a:pt x="3629" y="2541"/>
                    </a:lnTo>
                    <a:lnTo>
                      <a:pt x="3601" y="2619"/>
                    </a:lnTo>
                    <a:lnTo>
                      <a:pt x="3568" y="2693"/>
                    </a:lnTo>
                    <a:lnTo>
                      <a:pt x="3531" y="2766"/>
                    </a:lnTo>
                    <a:lnTo>
                      <a:pt x="3487" y="2833"/>
                    </a:lnTo>
                    <a:lnTo>
                      <a:pt x="3439" y="2899"/>
                    </a:lnTo>
                    <a:lnTo>
                      <a:pt x="3387" y="2961"/>
                    </a:lnTo>
                    <a:lnTo>
                      <a:pt x="3331" y="3017"/>
                    </a:lnTo>
                    <a:lnTo>
                      <a:pt x="3271" y="3071"/>
                    </a:lnTo>
                    <a:lnTo>
                      <a:pt x="3206" y="3119"/>
                    </a:lnTo>
                    <a:lnTo>
                      <a:pt x="3139" y="3162"/>
                    </a:lnTo>
                    <a:lnTo>
                      <a:pt x="3067" y="3201"/>
                    </a:lnTo>
                    <a:lnTo>
                      <a:pt x="2994" y="3235"/>
                    </a:lnTo>
                    <a:lnTo>
                      <a:pt x="2917" y="3262"/>
                    </a:lnTo>
                    <a:lnTo>
                      <a:pt x="2838" y="3284"/>
                    </a:lnTo>
                    <a:lnTo>
                      <a:pt x="2756" y="3300"/>
                    </a:lnTo>
                    <a:lnTo>
                      <a:pt x="2673" y="3310"/>
                    </a:lnTo>
                    <a:lnTo>
                      <a:pt x="2587" y="3314"/>
                    </a:lnTo>
                    <a:lnTo>
                      <a:pt x="2502" y="3310"/>
                    </a:lnTo>
                    <a:lnTo>
                      <a:pt x="2419" y="3300"/>
                    </a:lnTo>
                    <a:lnTo>
                      <a:pt x="2338" y="3284"/>
                    </a:lnTo>
                    <a:lnTo>
                      <a:pt x="2259" y="3262"/>
                    </a:lnTo>
                    <a:lnTo>
                      <a:pt x="2182" y="3235"/>
                    </a:lnTo>
                    <a:lnTo>
                      <a:pt x="2109" y="3201"/>
                    </a:lnTo>
                    <a:lnTo>
                      <a:pt x="2038" y="3162"/>
                    </a:lnTo>
                    <a:lnTo>
                      <a:pt x="1971" y="3119"/>
                    </a:lnTo>
                    <a:lnTo>
                      <a:pt x="1907" y="3071"/>
                    </a:lnTo>
                    <a:lnTo>
                      <a:pt x="228" y="3071"/>
                    </a:lnTo>
                    <a:lnTo>
                      <a:pt x="191" y="3067"/>
                    </a:lnTo>
                    <a:lnTo>
                      <a:pt x="156" y="3059"/>
                    </a:lnTo>
                    <a:lnTo>
                      <a:pt x="123" y="3044"/>
                    </a:lnTo>
                    <a:lnTo>
                      <a:pt x="94" y="3026"/>
                    </a:lnTo>
                    <a:lnTo>
                      <a:pt x="67" y="3003"/>
                    </a:lnTo>
                    <a:lnTo>
                      <a:pt x="44" y="2975"/>
                    </a:lnTo>
                    <a:lnTo>
                      <a:pt x="26" y="2946"/>
                    </a:lnTo>
                    <a:lnTo>
                      <a:pt x="11" y="2912"/>
                    </a:lnTo>
                    <a:lnTo>
                      <a:pt x="3" y="2877"/>
                    </a:lnTo>
                    <a:lnTo>
                      <a:pt x="0" y="2839"/>
                    </a:lnTo>
                    <a:lnTo>
                      <a:pt x="0" y="232"/>
                    </a:lnTo>
                    <a:lnTo>
                      <a:pt x="3" y="194"/>
                    </a:lnTo>
                    <a:lnTo>
                      <a:pt x="11" y="158"/>
                    </a:lnTo>
                    <a:lnTo>
                      <a:pt x="26" y="125"/>
                    </a:lnTo>
                    <a:lnTo>
                      <a:pt x="44" y="94"/>
                    </a:lnTo>
                    <a:lnTo>
                      <a:pt x="67" y="68"/>
                    </a:lnTo>
                    <a:lnTo>
                      <a:pt x="94" y="45"/>
                    </a:lnTo>
                    <a:lnTo>
                      <a:pt x="123" y="25"/>
                    </a:lnTo>
                    <a:lnTo>
                      <a:pt x="156" y="12"/>
                    </a:lnTo>
                    <a:lnTo>
                      <a:pt x="191" y="3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62" name="矩形 1161">
              <a:extLst>
                <a:ext uri="{FF2B5EF4-FFF2-40B4-BE49-F238E27FC236}">
                  <a16:creationId xmlns:a16="http://schemas.microsoft.com/office/drawing/2014/main" id="{8CAC73C4-8FA5-4FB8-BD9E-BF935DBF70EB}"/>
                </a:ext>
              </a:extLst>
            </p:cNvPr>
            <p:cNvSpPr/>
            <p:nvPr/>
          </p:nvSpPr>
          <p:spPr>
            <a:xfrm>
              <a:off x="3162673" y="4073621"/>
              <a:ext cx="3270214" cy="5276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中科管理局工商服務大樓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402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  <a:endParaRPr lang="en-US" altLang="zh-TW" sz="13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台中市大雅區中科路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號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  <p:grpSp>
          <p:nvGrpSpPr>
            <p:cNvPr id="1163" name="Group 104">
              <a:extLst>
                <a:ext uri="{FF2B5EF4-FFF2-40B4-BE49-F238E27FC236}">
                  <a16:creationId xmlns:a16="http://schemas.microsoft.com/office/drawing/2014/main" id="{53DDE38E-1753-4F29-B67B-A1B4C64F8E0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85297" y="4191756"/>
              <a:ext cx="439700" cy="354768"/>
              <a:chOff x="26" y="14"/>
              <a:chExt cx="994" cy="80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64" name="Oval 105">
                <a:extLst>
                  <a:ext uri="{FF2B5EF4-FFF2-40B4-BE49-F238E27FC236}">
                    <a16:creationId xmlns:a16="http://schemas.microsoft.com/office/drawing/2014/main" id="{77EA5A1B-B286-4CB2-A6A6-0D3C95CF0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" y="142"/>
                <a:ext cx="128" cy="129"/>
              </a:xfrm>
              <a:prstGeom prst="ellipse">
                <a:avLst/>
              </a:prstGeom>
              <a:no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  <p:sp>
            <p:nvSpPr>
              <p:cNvPr id="1165" name="Freeform 106">
                <a:extLst>
                  <a:ext uri="{FF2B5EF4-FFF2-40B4-BE49-F238E27FC236}">
                    <a16:creationId xmlns:a16="http://schemas.microsoft.com/office/drawing/2014/main" id="{6BB92868-C24C-4D57-9609-B95C72898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" y="14"/>
                <a:ext cx="416" cy="642"/>
              </a:xfrm>
              <a:custGeom>
                <a:avLst/>
                <a:gdLst>
                  <a:gd name="T0" fmla="*/ 104 w 104"/>
                  <a:gd name="T1" fmla="*/ 56 h 160"/>
                  <a:gd name="T2" fmla="*/ 52 w 104"/>
                  <a:gd name="T3" fmla="*/ 0 h 160"/>
                  <a:gd name="T4" fmla="*/ 0 w 104"/>
                  <a:gd name="T5" fmla="*/ 56 h 160"/>
                  <a:gd name="T6" fmla="*/ 52 w 104"/>
                  <a:gd name="T7" fmla="*/ 160 h 160"/>
                  <a:gd name="T8" fmla="*/ 104 w 104"/>
                  <a:gd name="T9" fmla="*/ 5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60">
                    <a:moveTo>
                      <a:pt x="104" y="56"/>
                    </a:moveTo>
                    <a:cubicBezTo>
                      <a:pt x="104" y="25"/>
                      <a:pt x="81" y="0"/>
                      <a:pt x="52" y="0"/>
                    </a:cubicBezTo>
                    <a:cubicBezTo>
                      <a:pt x="23" y="0"/>
                      <a:pt x="0" y="25"/>
                      <a:pt x="0" y="56"/>
                    </a:cubicBezTo>
                    <a:cubicBezTo>
                      <a:pt x="0" y="96"/>
                      <a:pt x="52" y="160"/>
                      <a:pt x="52" y="160"/>
                    </a:cubicBezTo>
                    <a:cubicBezTo>
                      <a:pt x="52" y="160"/>
                      <a:pt x="104" y="96"/>
                      <a:pt x="104" y="56"/>
                    </a:cubicBezTo>
                    <a:close/>
                  </a:path>
                </a:pathLst>
              </a:custGeom>
              <a:noFill/>
              <a:ln w="28575" cap="flat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  <p:sp>
            <p:nvSpPr>
              <p:cNvPr id="1166" name="Freeform 107">
                <a:extLst>
                  <a:ext uri="{FF2B5EF4-FFF2-40B4-BE49-F238E27FC236}">
                    <a16:creationId xmlns:a16="http://schemas.microsoft.com/office/drawing/2014/main" id="{D476BD26-40FB-4F72-A424-F9331E4DE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" y="495"/>
                <a:ext cx="994" cy="321"/>
              </a:xfrm>
              <a:custGeom>
                <a:avLst/>
                <a:gdLst>
                  <a:gd name="T0" fmla="*/ 321 w 994"/>
                  <a:gd name="T1" fmla="*/ 0 h 321"/>
                  <a:gd name="T2" fmla="*/ 176 w 994"/>
                  <a:gd name="T3" fmla="*/ 0 h 321"/>
                  <a:gd name="T4" fmla="*/ 0 w 994"/>
                  <a:gd name="T5" fmla="*/ 321 h 321"/>
                  <a:gd name="T6" fmla="*/ 497 w 994"/>
                  <a:gd name="T7" fmla="*/ 321 h 321"/>
                  <a:gd name="T8" fmla="*/ 994 w 994"/>
                  <a:gd name="T9" fmla="*/ 321 h 321"/>
                  <a:gd name="T10" fmla="*/ 818 w 994"/>
                  <a:gd name="T11" fmla="*/ 0 h 321"/>
                  <a:gd name="T12" fmla="*/ 673 w 994"/>
                  <a:gd name="T13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4" h="321">
                    <a:moveTo>
                      <a:pt x="321" y="0"/>
                    </a:moveTo>
                    <a:lnTo>
                      <a:pt x="176" y="0"/>
                    </a:lnTo>
                    <a:lnTo>
                      <a:pt x="0" y="321"/>
                    </a:lnTo>
                    <a:lnTo>
                      <a:pt x="497" y="321"/>
                    </a:lnTo>
                    <a:lnTo>
                      <a:pt x="994" y="321"/>
                    </a:lnTo>
                    <a:lnTo>
                      <a:pt x="818" y="0"/>
                    </a:lnTo>
                    <a:lnTo>
                      <a:pt x="673" y="0"/>
                    </a:lnTo>
                  </a:path>
                </a:pathLst>
              </a:custGeom>
              <a:noFill/>
              <a:ln w="28575" cap="flat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</p:grp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9F7E42DA-B0BC-402A-A452-C6987853CF8A}"/>
              </a:ext>
            </a:extLst>
          </p:cNvPr>
          <p:cNvGrpSpPr/>
          <p:nvPr/>
        </p:nvGrpSpPr>
        <p:grpSpPr>
          <a:xfrm>
            <a:off x="4010666" y="-47724"/>
            <a:ext cx="3037473" cy="493040"/>
            <a:chOff x="3895090" y="1538518"/>
            <a:chExt cx="3254458" cy="528260"/>
          </a:xfrm>
        </p:grpSpPr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33B6C00C-F6EB-4618-8BB9-68A7F6A9BA9A}"/>
                </a:ext>
              </a:extLst>
            </p:cNvPr>
            <p:cNvSpPr/>
            <p:nvPr/>
          </p:nvSpPr>
          <p:spPr>
            <a:xfrm>
              <a:off x="3895090" y="1591002"/>
              <a:ext cx="784860" cy="178621"/>
            </a:xfrm>
            <a:prstGeom prst="roundRect">
              <a:avLst>
                <a:gd name="adj" fmla="val 31185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3600" tIns="33600" rIns="33600" bIns="33600" rtlCol="0" anchor="ctr"/>
            <a:lstStyle/>
            <a:p>
              <a:pPr algn="dist"/>
              <a:r>
                <a:rPr lang="zh-TW" altLang="en-US" sz="112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主辦單位</a:t>
              </a:r>
            </a:p>
          </p:txBody>
        </p:sp>
        <p:sp>
          <p:nvSpPr>
            <p:cNvPr id="1168" name="文字方塊 1167">
              <a:extLst>
                <a:ext uri="{FF2B5EF4-FFF2-40B4-BE49-F238E27FC236}">
                  <a16:creationId xmlns:a16="http://schemas.microsoft.com/office/drawing/2014/main" id="{AD4CC5FE-DF5D-4E93-949B-EFEA9B460573}"/>
                </a:ext>
              </a:extLst>
            </p:cNvPr>
            <p:cNvSpPr txBox="1"/>
            <p:nvPr/>
          </p:nvSpPr>
          <p:spPr>
            <a:xfrm>
              <a:off x="4679950" y="1538518"/>
              <a:ext cx="1631398" cy="283596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zh-TW" altLang="en-US" sz="112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經濟部產發署</a:t>
              </a:r>
              <a:endParaRPr lang="zh-TW" altLang="en-US" sz="112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0" name="矩形: 圓角 1169">
              <a:extLst>
                <a:ext uri="{FF2B5EF4-FFF2-40B4-BE49-F238E27FC236}">
                  <a16:creationId xmlns:a16="http://schemas.microsoft.com/office/drawing/2014/main" id="{67C838BC-3E85-4E7F-AD08-BF790F07AF84}"/>
                </a:ext>
              </a:extLst>
            </p:cNvPr>
            <p:cNvSpPr/>
            <p:nvPr/>
          </p:nvSpPr>
          <p:spPr>
            <a:xfrm>
              <a:off x="3895090" y="1835665"/>
              <a:ext cx="784860" cy="178621"/>
            </a:xfrm>
            <a:prstGeom prst="roundRect">
              <a:avLst>
                <a:gd name="adj" fmla="val 31185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3600" tIns="33600" rIns="33600" bIns="33600" rtlCol="0" anchor="ctr"/>
            <a:lstStyle/>
            <a:p>
              <a:pPr algn="dist"/>
              <a:r>
                <a:rPr lang="zh-TW" altLang="en-US" sz="112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</a:p>
          </p:txBody>
        </p:sp>
        <p:sp>
          <p:nvSpPr>
            <p:cNvPr id="1171" name="文字方塊 1170">
              <a:extLst>
                <a:ext uri="{FF2B5EF4-FFF2-40B4-BE49-F238E27FC236}">
                  <a16:creationId xmlns:a16="http://schemas.microsoft.com/office/drawing/2014/main" id="{2EA4E1DF-ADD4-4412-A47B-175F09D814C0}"/>
                </a:ext>
              </a:extLst>
            </p:cNvPr>
            <p:cNvSpPr txBox="1"/>
            <p:nvPr/>
          </p:nvSpPr>
          <p:spPr>
            <a:xfrm>
              <a:off x="4679949" y="1783182"/>
              <a:ext cx="2469599" cy="283596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zh-TW" altLang="en-US" sz="112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財團法人金屬工業研究發展中心</a:t>
              </a:r>
              <a:endParaRPr lang="en-US" altLang="zh-TW" sz="112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319160" y="8672382"/>
            <a:ext cx="6578763" cy="362765"/>
            <a:chOff x="158557" y="7904034"/>
            <a:chExt cx="7048727" cy="388678"/>
          </a:xfrm>
        </p:grpSpPr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7B92140B-3B64-4EFC-A334-F0F5BEB50769}"/>
                </a:ext>
              </a:extLst>
            </p:cNvPr>
            <p:cNvGrpSpPr/>
            <p:nvPr/>
          </p:nvGrpSpPr>
          <p:grpSpPr>
            <a:xfrm>
              <a:off x="158557" y="7904036"/>
              <a:ext cx="1583409" cy="388676"/>
              <a:chOff x="257711" y="4509548"/>
              <a:chExt cx="1765647" cy="903793"/>
            </a:xfrm>
          </p:grpSpPr>
          <p:grpSp>
            <p:nvGrpSpPr>
              <p:cNvPr id="54" name="组合 1">
                <a:extLst>
                  <a:ext uri="{FF2B5EF4-FFF2-40B4-BE49-F238E27FC236}">
                    <a16:creationId xmlns:a16="http://schemas.microsoft.com/office/drawing/2014/main" id="{284024D3-1C01-4237-986D-05DA23D42D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7711" y="4509548"/>
                <a:ext cx="1765647" cy="903793"/>
                <a:chOff x="4165675" y="2270270"/>
                <a:chExt cx="1604026" cy="1608256"/>
              </a:xfrm>
            </p:grpSpPr>
            <p:sp>
              <p:nvSpPr>
                <p:cNvPr id="56" name="圆角矩形 50">
                  <a:extLst>
                    <a:ext uri="{FF2B5EF4-FFF2-40B4-BE49-F238E27FC236}">
                      <a16:creationId xmlns:a16="http://schemas.microsoft.com/office/drawing/2014/main" id="{457A5957-AFDC-4CEE-8DC4-7AF14022B9CF}"/>
                    </a:ext>
                  </a:extLst>
                </p:cNvPr>
                <p:cNvSpPr/>
                <p:nvPr/>
              </p:nvSpPr>
              <p:spPr>
                <a:xfrm>
                  <a:off x="4165675" y="2270270"/>
                  <a:ext cx="1604026" cy="1608256"/>
                </a:xfrm>
                <a:prstGeom prst="roundRect">
                  <a:avLst>
                    <a:gd name="adj" fmla="val 8216"/>
                  </a:avLst>
                </a:prstGeom>
                <a:pattFill prst="wdUpDiag">
                  <a:fgClr>
                    <a:schemeClr val="accent5">
                      <a:lumMod val="75000"/>
                    </a:scheme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653" kern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57" name="圆角矩形 3">
                  <a:extLst>
                    <a:ext uri="{FF2B5EF4-FFF2-40B4-BE49-F238E27FC236}">
                      <a16:creationId xmlns:a16="http://schemas.microsoft.com/office/drawing/2014/main" id="{B1DD0361-7720-4DF3-82F0-32D3EDA5E98A}"/>
                    </a:ext>
                  </a:extLst>
                </p:cNvPr>
                <p:cNvSpPr/>
                <p:nvPr/>
              </p:nvSpPr>
              <p:spPr>
                <a:xfrm>
                  <a:off x="4199122" y="2383058"/>
                  <a:ext cx="1531782" cy="1382681"/>
                </a:xfrm>
                <a:prstGeom prst="roundRect">
                  <a:avLst>
                    <a:gd name="adj" fmla="val 8216"/>
                  </a:avLst>
                </a:prstGeom>
                <a:solidFill>
                  <a:schemeClr val="accent5">
                    <a:lumMod val="75000"/>
                    <a:alpha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kumimoji="1" lang="zh-CN" altLang="en-US" sz="653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FA5AB209-F5BB-407E-87DC-85E871ED781F}"/>
                  </a:ext>
                </a:extLst>
              </p:cNvPr>
              <p:cNvSpPr txBox="1"/>
              <p:nvPr/>
            </p:nvSpPr>
            <p:spPr bwMode="auto">
              <a:xfrm>
                <a:off x="357369" y="4523975"/>
                <a:ext cx="1522381" cy="87495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dist" eaLnBrk="0" fontAlgn="base" hangingPunct="0">
                  <a:spcAft>
                    <a:spcPct val="0"/>
                  </a:spcAft>
                  <a:defRPr/>
                </a:pPr>
                <a:r>
                  <a:rPr kumimoji="1" lang="zh-TW" altLang="en-US" sz="1682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報名方式</a:t>
                </a: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1736685" y="7904034"/>
              <a:ext cx="5470599" cy="388677"/>
              <a:chOff x="202450" y="7899850"/>
              <a:chExt cx="5470599" cy="388677"/>
            </a:xfrm>
          </p:grpSpPr>
          <p:sp>
            <p:nvSpPr>
              <p:cNvPr id="59" name="圓角矩形 1062">
                <a:extLst>
                  <a:ext uri="{FF2B5EF4-FFF2-40B4-BE49-F238E27FC236}">
                    <a16:creationId xmlns:a16="http://schemas.microsoft.com/office/drawing/2014/main" id="{595636A8-77F3-4ABB-B121-7EBFC5F03416}"/>
                  </a:ext>
                </a:extLst>
              </p:cNvPr>
              <p:cNvSpPr/>
              <p:nvPr/>
            </p:nvSpPr>
            <p:spPr>
              <a:xfrm>
                <a:off x="245875" y="7899850"/>
                <a:ext cx="2854471" cy="388677"/>
              </a:xfrm>
              <a:prstGeom prst="roundRect">
                <a:avLst>
                  <a:gd name="adj" fmla="val 6042"/>
                </a:avLst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93"/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7147AFCD-AF49-49FB-A4F3-C8A00198AFD9}"/>
                  </a:ext>
                </a:extLst>
              </p:cNvPr>
              <p:cNvSpPr/>
              <p:nvPr/>
            </p:nvSpPr>
            <p:spPr>
              <a:xfrm>
                <a:off x="202450" y="7961593"/>
                <a:ext cx="5470599" cy="283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853334"/>
                <a:r>
                  <a:rPr lang="zh-TW" altLang="en-US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線上報名：</a:t>
                </a:r>
                <a:r>
                  <a:rPr lang="en-US" altLang="zh-TW" sz="1120" b="1" u="sng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https://reurl.cc/kON3vb</a:t>
                </a:r>
                <a:endParaRPr lang="zh-TW" altLang="en-US" sz="112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群組 8"/>
          <p:cNvGrpSpPr/>
          <p:nvPr/>
        </p:nvGrpSpPr>
        <p:grpSpPr>
          <a:xfrm>
            <a:off x="319153" y="9093928"/>
            <a:ext cx="6187132" cy="373307"/>
            <a:chOff x="-6860465" y="6563952"/>
            <a:chExt cx="6629120" cy="400140"/>
          </a:xfrm>
        </p:grpSpPr>
        <p:grpSp>
          <p:nvGrpSpPr>
            <p:cNvPr id="6" name="群組 5"/>
            <p:cNvGrpSpPr/>
            <p:nvPr/>
          </p:nvGrpSpPr>
          <p:grpSpPr>
            <a:xfrm>
              <a:off x="-5258603" y="6563952"/>
              <a:ext cx="5027258" cy="347739"/>
              <a:chOff x="8395298" y="4194407"/>
              <a:chExt cx="5003213" cy="347739"/>
            </a:xfrm>
          </p:grpSpPr>
          <p:sp>
            <p:nvSpPr>
              <p:cNvPr id="40" name="圓角矩形 1062">
                <a:extLst>
                  <a:ext uri="{FF2B5EF4-FFF2-40B4-BE49-F238E27FC236}">
                    <a16:creationId xmlns:a16="http://schemas.microsoft.com/office/drawing/2014/main" id="{B8C8BC7E-9DCA-47C2-9B92-10C16DE47D67}"/>
                  </a:ext>
                </a:extLst>
              </p:cNvPr>
              <p:cNvSpPr/>
              <p:nvPr/>
            </p:nvSpPr>
            <p:spPr>
              <a:xfrm>
                <a:off x="8423664" y="4194407"/>
                <a:ext cx="2832050" cy="317668"/>
              </a:xfrm>
              <a:prstGeom prst="roundRect">
                <a:avLst>
                  <a:gd name="adj" fmla="val 6042"/>
                </a:avLst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82" dirty="0"/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086DFBFC-A678-44B9-A77B-1C6DCE756F54}"/>
                  </a:ext>
                </a:extLst>
              </p:cNvPr>
              <p:cNvSpPr/>
              <p:nvPr/>
            </p:nvSpPr>
            <p:spPr>
              <a:xfrm>
                <a:off x="8395298" y="4258433"/>
                <a:ext cx="5003213" cy="2837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853334">
                  <a:spcBef>
                    <a:spcPts val="559"/>
                  </a:spcBef>
                </a:pPr>
                <a:r>
                  <a:rPr lang="en-US" altLang="zh-TW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02-27013181</a:t>
                </a:r>
                <a:r>
                  <a:rPr lang="zh-TW" altLang="en-US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轉</a:t>
                </a:r>
                <a:r>
                  <a:rPr lang="en-US" altLang="zh-TW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307</a:t>
                </a:r>
                <a:r>
                  <a:rPr lang="zh-TW" altLang="en-US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黃先生、</a:t>
                </a:r>
                <a:r>
                  <a:rPr lang="en-US" altLang="zh-TW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306</a:t>
                </a:r>
                <a:r>
                  <a:rPr lang="zh-TW" altLang="en-US" sz="112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張小姐 </a:t>
                </a:r>
              </a:p>
            </p:txBody>
          </p:sp>
        </p:grpSp>
        <p:grpSp>
          <p:nvGrpSpPr>
            <p:cNvPr id="5" name="群組 4"/>
            <p:cNvGrpSpPr/>
            <p:nvPr/>
          </p:nvGrpSpPr>
          <p:grpSpPr>
            <a:xfrm>
              <a:off x="-6860465" y="6563952"/>
              <a:ext cx="1583409" cy="400140"/>
              <a:chOff x="-2704236" y="8616931"/>
              <a:chExt cx="1583409" cy="400140"/>
            </a:xfrm>
          </p:grpSpPr>
          <p:grpSp>
            <p:nvGrpSpPr>
              <p:cNvPr id="62" name="组合 1">
                <a:extLst>
                  <a:ext uri="{FF2B5EF4-FFF2-40B4-BE49-F238E27FC236}">
                    <a16:creationId xmlns:a16="http://schemas.microsoft.com/office/drawing/2014/main" id="{284024D3-1C01-4237-986D-05DA23D42D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2704236" y="8616931"/>
                <a:ext cx="1583409" cy="388676"/>
                <a:chOff x="4165675" y="2270270"/>
                <a:chExt cx="1604026" cy="1608256"/>
              </a:xfrm>
            </p:grpSpPr>
            <p:sp>
              <p:nvSpPr>
                <p:cNvPr id="64" name="圆角矩形 50">
                  <a:extLst>
                    <a:ext uri="{FF2B5EF4-FFF2-40B4-BE49-F238E27FC236}">
                      <a16:creationId xmlns:a16="http://schemas.microsoft.com/office/drawing/2014/main" id="{457A5957-AFDC-4CEE-8DC4-7AF14022B9CF}"/>
                    </a:ext>
                  </a:extLst>
                </p:cNvPr>
                <p:cNvSpPr/>
                <p:nvPr/>
              </p:nvSpPr>
              <p:spPr>
                <a:xfrm>
                  <a:off x="4165675" y="2270270"/>
                  <a:ext cx="1604026" cy="1608256"/>
                </a:xfrm>
                <a:prstGeom prst="roundRect">
                  <a:avLst>
                    <a:gd name="adj" fmla="val 8216"/>
                  </a:avLst>
                </a:prstGeom>
                <a:pattFill prst="wdUpDiag">
                  <a:fgClr>
                    <a:schemeClr val="accent5">
                      <a:lumMod val="75000"/>
                    </a:scheme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653" kern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65" name="圆角矩形 3">
                  <a:extLst>
                    <a:ext uri="{FF2B5EF4-FFF2-40B4-BE49-F238E27FC236}">
                      <a16:creationId xmlns:a16="http://schemas.microsoft.com/office/drawing/2014/main" id="{B1DD0361-7720-4DF3-82F0-32D3EDA5E98A}"/>
                    </a:ext>
                  </a:extLst>
                </p:cNvPr>
                <p:cNvSpPr/>
                <p:nvPr/>
              </p:nvSpPr>
              <p:spPr>
                <a:xfrm>
                  <a:off x="4199122" y="2383058"/>
                  <a:ext cx="1531782" cy="1382681"/>
                </a:xfrm>
                <a:prstGeom prst="roundRect">
                  <a:avLst>
                    <a:gd name="adj" fmla="val 8216"/>
                  </a:avLst>
                </a:prstGeom>
                <a:solidFill>
                  <a:schemeClr val="accent5">
                    <a:lumMod val="75000"/>
                    <a:alpha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kumimoji="1" lang="zh-CN" altLang="en-US" sz="653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09988219-65D0-4C6F-947C-66ED87D6870E}"/>
                  </a:ext>
                </a:extLst>
              </p:cNvPr>
              <p:cNvSpPr txBox="1"/>
              <p:nvPr/>
            </p:nvSpPr>
            <p:spPr bwMode="auto">
              <a:xfrm>
                <a:off x="-2614469" y="8640642"/>
                <a:ext cx="1398592" cy="376429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dist" eaLnBrk="0" fontAlgn="base" hangingPunct="0">
                  <a:spcAft>
                    <a:spcPct val="0"/>
                  </a:spcAft>
                  <a:defRPr/>
                </a:pPr>
                <a:r>
                  <a:rPr kumimoji="1" lang="zh-TW" altLang="en-US" sz="1682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連絡資訊</a:t>
                </a:r>
              </a:p>
            </p:txBody>
          </p:sp>
        </p:grpSp>
      </p:grpSp>
      <p:grpSp>
        <p:nvGrpSpPr>
          <p:cNvPr id="11" name="群組 10"/>
          <p:cNvGrpSpPr/>
          <p:nvPr/>
        </p:nvGrpSpPr>
        <p:grpSpPr>
          <a:xfrm>
            <a:off x="341458" y="9430029"/>
            <a:ext cx="6178755" cy="1323439"/>
            <a:chOff x="153181" y="8329755"/>
            <a:chExt cx="6620143" cy="1419344"/>
          </a:xfrm>
        </p:grpSpPr>
        <p:grpSp>
          <p:nvGrpSpPr>
            <p:cNvPr id="8" name="群組 7"/>
            <p:cNvGrpSpPr/>
            <p:nvPr/>
          </p:nvGrpSpPr>
          <p:grpSpPr>
            <a:xfrm>
              <a:off x="1759647" y="8329755"/>
              <a:ext cx="5013677" cy="1419344"/>
              <a:chOff x="-7005570" y="2731302"/>
              <a:chExt cx="5013677" cy="1419344"/>
            </a:xfrm>
          </p:grpSpPr>
          <p:sp>
            <p:nvSpPr>
              <p:cNvPr id="69" name="圓角矩形 1062">
                <a:extLst>
                  <a:ext uri="{FF2B5EF4-FFF2-40B4-BE49-F238E27FC236}">
                    <a16:creationId xmlns:a16="http://schemas.microsoft.com/office/drawing/2014/main" id="{E0F447C9-91CF-47D4-AB5F-55B82FD4DF45}"/>
                  </a:ext>
                </a:extLst>
              </p:cNvPr>
              <p:cNvSpPr/>
              <p:nvPr/>
            </p:nvSpPr>
            <p:spPr>
              <a:xfrm>
                <a:off x="-6995725" y="2751734"/>
                <a:ext cx="5003832" cy="1350033"/>
              </a:xfrm>
              <a:prstGeom prst="roundRect">
                <a:avLst>
                  <a:gd name="adj" fmla="val 6042"/>
                </a:avLst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82"/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2E6B8C8B-965C-4D4B-ADF1-97B1656C96FF}"/>
                  </a:ext>
                </a:extLst>
              </p:cNvPr>
              <p:cNvSpPr/>
              <p:nvPr/>
            </p:nvSpPr>
            <p:spPr>
              <a:xfrm>
                <a:off x="-7005570" y="2731302"/>
                <a:ext cx="4987357" cy="1419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課程學習請自備筆電。</a:t>
                </a:r>
                <a:endPara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課程學費由經濟部產發署補助，經遴選資格通過者免費。</a:t>
                </a:r>
                <a:endPara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本課程報名資格需為國內依法登記成立之製造業</a:t>
                </a:r>
                <a:r>
                  <a:rPr lang="en-US" altLang="zh-TW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(C</a:t>
                </a: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類</a:t>
                </a:r>
                <a:r>
                  <a:rPr lang="en-US" altLang="zh-TW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在職員工或取得本部產發署核發創意生活事業證書企業之在職員工。</a:t>
                </a:r>
                <a:r>
                  <a:rPr lang="en-US" altLang="zh-TW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不屬於前述身分者，恕不受理報名。</a:t>
                </a:r>
                <a:r>
                  <a:rPr lang="en-US" altLang="zh-TW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為確保您的上課權益，報名後辦課單位會進行人工審查，若上課前２個工作天後未收到任何回覆，敬請來電洽詢。</a:t>
                </a:r>
                <a:endPara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為配合講師時間或臨時突發事件，主辦單位有調整日期或更換講師之權利。</a:t>
                </a:r>
                <a:endPara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為尊重講師之智慧財產權，恕無法提供課程講義電子檔。</a:t>
                </a:r>
                <a:endPara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85937" indent="-85937" defTabSz="853334">
                  <a:buFont typeface="+mj-lt"/>
                  <a:buAutoNum type="arabicPeriod"/>
                </a:pPr>
                <a:r>
                  <a:rPr lang="zh-TW" altLang="en-US" sz="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本課程為產發署補助計畫，受訓學員需填寫個人基本資料與相關同意書，並於每堂課程上課須簽到、下課須簽退，且結訓學員需配合產發署培訓後電訪調查。</a:t>
                </a:r>
                <a:endParaRPr lang="zh-TW" altLang="en-US" sz="8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1" name="群組 70">
              <a:extLst>
                <a:ext uri="{FF2B5EF4-FFF2-40B4-BE49-F238E27FC236}">
                  <a16:creationId xmlns:a16="http://schemas.microsoft.com/office/drawing/2014/main" id="{64D181FF-7E72-4332-8DE2-104E5D44CD93}"/>
                </a:ext>
              </a:extLst>
            </p:cNvPr>
            <p:cNvGrpSpPr/>
            <p:nvPr/>
          </p:nvGrpSpPr>
          <p:grpSpPr>
            <a:xfrm>
              <a:off x="153181" y="8873578"/>
              <a:ext cx="1583409" cy="388677"/>
              <a:chOff x="257711" y="4509548"/>
              <a:chExt cx="1765647" cy="903793"/>
            </a:xfrm>
          </p:grpSpPr>
          <p:grpSp>
            <p:nvGrpSpPr>
              <p:cNvPr id="72" name="组合 1">
                <a:extLst>
                  <a:ext uri="{FF2B5EF4-FFF2-40B4-BE49-F238E27FC236}">
                    <a16:creationId xmlns:a16="http://schemas.microsoft.com/office/drawing/2014/main" id="{E9F084D3-F72A-44A7-B896-B05248DD30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7711" y="4509548"/>
                <a:ext cx="1765647" cy="903793"/>
                <a:chOff x="4165675" y="2270270"/>
                <a:chExt cx="1604026" cy="1608256"/>
              </a:xfrm>
            </p:grpSpPr>
            <p:sp>
              <p:nvSpPr>
                <p:cNvPr id="74" name="圆角矩形 50">
                  <a:extLst>
                    <a:ext uri="{FF2B5EF4-FFF2-40B4-BE49-F238E27FC236}">
                      <a16:creationId xmlns:a16="http://schemas.microsoft.com/office/drawing/2014/main" id="{23221368-FA57-416D-ADD8-6FB0513F7003}"/>
                    </a:ext>
                  </a:extLst>
                </p:cNvPr>
                <p:cNvSpPr/>
                <p:nvPr/>
              </p:nvSpPr>
              <p:spPr>
                <a:xfrm>
                  <a:off x="4165675" y="2270270"/>
                  <a:ext cx="1604026" cy="1608256"/>
                </a:xfrm>
                <a:prstGeom prst="roundRect">
                  <a:avLst>
                    <a:gd name="adj" fmla="val 8216"/>
                  </a:avLst>
                </a:prstGeom>
                <a:pattFill prst="wdUpDiag">
                  <a:fgClr>
                    <a:schemeClr val="accent5">
                      <a:lumMod val="75000"/>
                    </a:scheme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653" kern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75" name="圆角矩形 3">
                  <a:extLst>
                    <a:ext uri="{FF2B5EF4-FFF2-40B4-BE49-F238E27FC236}">
                      <a16:creationId xmlns:a16="http://schemas.microsoft.com/office/drawing/2014/main" id="{8C140B0C-486C-4AAF-BC32-7B6CF2E0FB4A}"/>
                    </a:ext>
                  </a:extLst>
                </p:cNvPr>
                <p:cNvSpPr/>
                <p:nvPr/>
              </p:nvSpPr>
              <p:spPr>
                <a:xfrm>
                  <a:off x="4199122" y="2383058"/>
                  <a:ext cx="1531782" cy="1382681"/>
                </a:xfrm>
                <a:prstGeom prst="roundRect">
                  <a:avLst>
                    <a:gd name="adj" fmla="val 8216"/>
                  </a:avLst>
                </a:prstGeom>
                <a:solidFill>
                  <a:schemeClr val="accent5">
                    <a:lumMod val="75000"/>
                    <a:alpha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/>
                  </a:pPr>
                  <a:endParaRPr kumimoji="1" lang="zh-CN" altLang="en-US" sz="653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C20EF062-31E6-43DF-9C7E-9EC2CEA9FE74}"/>
                  </a:ext>
                </a:extLst>
              </p:cNvPr>
              <p:cNvSpPr txBox="1"/>
              <p:nvPr/>
            </p:nvSpPr>
            <p:spPr bwMode="auto">
              <a:xfrm>
                <a:off x="357369" y="4523548"/>
                <a:ext cx="1522382" cy="875793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dist" eaLnBrk="0" fontAlgn="base" hangingPunct="0">
                  <a:spcAft>
                    <a:spcPct val="0"/>
                  </a:spcAft>
                  <a:defRPr/>
                </a:pPr>
                <a:r>
                  <a:rPr kumimoji="1" lang="zh-TW" altLang="en-US" sz="1682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注意事項</a:t>
                </a:r>
              </a:p>
            </p:txBody>
          </p:sp>
        </p:grp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43DBFF82-4378-4572-B666-9F62A19214E3}"/>
              </a:ext>
            </a:extLst>
          </p:cNvPr>
          <p:cNvSpPr txBox="1"/>
          <p:nvPr/>
        </p:nvSpPr>
        <p:spPr>
          <a:xfrm flipH="1">
            <a:off x="2946675" y="2157167"/>
            <a:ext cx="823480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93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第一天</a:t>
            </a:r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D6844207-F297-455B-9942-72119691EBCA}"/>
              </a:ext>
            </a:extLst>
          </p:cNvPr>
          <p:cNvGrpSpPr/>
          <p:nvPr/>
        </p:nvGrpSpPr>
        <p:grpSpPr>
          <a:xfrm>
            <a:off x="282466" y="6047119"/>
            <a:ext cx="1168274" cy="391978"/>
            <a:chOff x="257711" y="4509548"/>
            <a:chExt cx="1445795" cy="903793"/>
          </a:xfrm>
        </p:grpSpPr>
        <p:grpSp>
          <p:nvGrpSpPr>
            <p:cNvPr id="83" name="组合 1">
              <a:extLst>
                <a:ext uri="{FF2B5EF4-FFF2-40B4-BE49-F238E27FC236}">
                  <a16:creationId xmlns:a16="http://schemas.microsoft.com/office/drawing/2014/main" id="{A527E140-24BF-4391-A560-446F73C67F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7711" y="4509548"/>
              <a:ext cx="1445795" cy="903793"/>
              <a:chOff x="4165675" y="2270270"/>
              <a:chExt cx="1313452" cy="1608256"/>
            </a:xfrm>
          </p:grpSpPr>
          <p:sp>
            <p:nvSpPr>
              <p:cNvPr id="85" name="圆角矩形 50">
                <a:extLst>
                  <a:ext uri="{FF2B5EF4-FFF2-40B4-BE49-F238E27FC236}">
                    <a16:creationId xmlns:a16="http://schemas.microsoft.com/office/drawing/2014/main" id="{81A9F1B5-8173-4326-AADB-61642C4E4EC1}"/>
                  </a:ext>
                </a:extLst>
              </p:cNvPr>
              <p:cNvSpPr/>
              <p:nvPr/>
            </p:nvSpPr>
            <p:spPr>
              <a:xfrm>
                <a:off x="4165675" y="2270270"/>
                <a:ext cx="1313452" cy="1608256"/>
              </a:xfrm>
              <a:prstGeom prst="roundRect">
                <a:avLst>
                  <a:gd name="adj" fmla="val 8216"/>
                </a:avLst>
              </a:prstGeom>
              <a:pattFill prst="wdUpDiag">
                <a:fgClr>
                  <a:schemeClr val="accent5">
                    <a:lumMod val="75000"/>
                  </a:scheme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653" kern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圆角矩形 3">
                <a:extLst>
                  <a:ext uri="{FF2B5EF4-FFF2-40B4-BE49-F238E27FC236}">
                    <a16:creationId xmlns:a16="http://schemas.microsoft.com/office/drawing/2014/main" id="{DDB634D6-D204-46F6-B3DD-4D2A74C46022}"/>
                  </a:ext>
                </a:extLst>
              </p:cNvPr>
              <p:cNvSpPr/>
              <p:nvPr/>
            </p:nvSpPr>
            <p:spPr>
              <a:xfrm>
                <a:off x="4199122" y="2383058"/>
                <a:ext cx="1234583" cy="1382681"/>
              </a:xfrm>
              <a:prstGeom prst="roundRect">
                <a:avLst>
                  <a:gd name="adj" fmla="val 8216"/>
                </a:avLst>
              </a:prstGeom>
              <a:solidFill>
                <a:schemeClr val="accent5">
                  <a:lumMod val="75000"/>
                  <a:alpha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endParaRPr kumimoji="1" lang="zh-CN" altLang="en-US" sz="653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4" name="文字方塊 83">
              <a:extLst>
                <a:ext uri="{FF2B5EF4-FFF2-40B4-BE49-F238E27FC236}">
                  <a16:creationId xmlns:a16="http://schemas.microsoft.com/office/drawing/2014/main" id="{3DCBDDD7-A769-46F6-BE4A-287A2BAF656E}"/>
                </a:ext>
              </a:extLst>
            </p:cNvPr>
            <p:cNvSpPr txBox="1"/>
            <p:nvPr/>
          </p:nvSpPr>
          <p:spPr bwMode="auto">
            <a:xfrm>
              <a:off x="328053" y="4524893"/>
              <a:ext cx="1325452" cy="80973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dist" eaLnBrk="0" fontAlgn="base" hangingPunct="0">
                <a:spcAft>
                  <a:spcPct val="0"/>
                </a:spcAft>
                <a:defRPr/>
              </a:pPr>
              <a:r>
                <a:rPr kumimoji="1" lang="zh-TW" altLang="en-US" sz="1682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會議資訊</a:t>
              </a:r>
            </a:p>
          </p:txBody>
        </p:sp>
      </p:grpSp>
      <p:graphicFrame>
        <p:nvGraphicFramePr>
          <p:cNvPr id="87" name="表格 86">
            <a:extLst>
              <a:ext uri="{FF2B5EF4-FFF2-40B4-BE49-F238E27FC236}">
                <a16:creationId xmlns:a16="http://schemas.microsoft.com/office/drawing/2014/main" id="{76C99381-1A51-4CDC-8566-43BE9D17F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30137"/>
              </p:ext>
            </p:extLst>
          </p:nvPr>
        </p:nvGraphicFramePr>
        <p:xfrm>
          <a:off x="320174" y="6472989"/>
          <a:ext cx="6200038" cy="2083915"/>
        </p:xfrm>
        <a:graphic>
          <a:graphicData uri="http://schemas.openxmlformats.org/drawingml/2006/table">
            <a:tbl>
              <a:tblPr firstRow="1" firstCol="1" bandRow="1"/>
              <a:tblGrid>
                <a:gridCol w="128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851">
                  <a:extLst>
                    <a:ext uri="{9D8B030D-6E8A-4147-A177-3AD203B41FA5}">
                      <a16:colId xmlns:a16="http://schemas.microsoft.com/office/drawing/2014/main" val="2492034025"/>
                    </a:ext>
                  </a:extLst>
                </a:gridCol>
              </a:tblGrid>
              <a:tr h="29065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時間</a:t>
                      </a:r>
                    </a:p>
                  </a:txBody>
                  <a:tcPr marL="64008" marR="64008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議程</a:t>
                      </a:r>
                    </a:p>
                  </a:txBody>
                  <a:tcPr marL="64008" marR="64008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baseline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主講人</a:t>
                      </a:r>
                      <a:endParaRPr lang="zh-TW" altLang="en-US" sz="1000" b="1" kern="10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08" marR="640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544967"/>
                  </a:ext>
                </a:extLst>
              </a:tr>
              <a:tr h="30052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09:00-10:00</a:t>
                      </a:r>
                      <a:endParaRPr lang="zh-TW" altLang="en-US" sz="1000" b="1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碳足跡實作講習</a:t>
                      </a: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b="1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文元管理顧問有限公司</a:t>
                      </a:r>
                      <a:br>
                        <a:rPr lang="zh-TW" altLang="en-US" sz="1000" b="1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1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陳河沅 顧問</a:t>
                      </a:r>
                    </a:p>
                  </a:txBody>
                  <a:tcPr marL="62229" marR="62229" marT="889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84185"/>
                  </a:ext>
                </a:extLst>
              </a:tr>
              <a:tr h="30052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10:00-12:00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碳足跡實作講習</a:t>
                      </a: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12:00-13:00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中午休息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TW" alt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78654"/>
                  </a:ext>
                </a:extLst>
              </a:tr>
              <a:tr h="30052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13:00-14:00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實務演練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1-</a:t>
                      </a: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盤查整理表單填寫</a:t>
                      </a: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文元管理顧問有限公司</a:t>
                      </a:r>
                      <a:br>
                        <a:rPr lang="zh-TW" altLang="en-US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1" kern="1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陳河沅 顧問</a:t>
                      </a:r>
                    </a:p>
                  </a:txBody>
                  <a:tcPr marL="62229" marR="62229" marT="889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96922"/>
                  </a:ext>
                </a:extLst>
              </a:tr>
              <a:tr h="30052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14:00-1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實務演練</a:t>
                      </a: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計算分析</a:t>
                      </a: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6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0-16:</a:t>
                      </a:r>
                      <a:r>
                        <a:rPr lang="en-US" altLang="zh-TW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課程測驗</a:t>
                      </a:r>
                      <a:endParaRPr lang="zh-TW" sz="10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2229" marR="62229" marT="8890" marB="0" anchor="ctr">
                    <a:lnL w="12700" cap="flat" cmpd="sng" algn="ctr">
                      <a:solidFill>
                        <a:sysClr val="window" lastClr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6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256511"/>
                  </a:ext>
                </a:extLst>
              </a:tr>
            </a:tbl>
          </a:graphicData>
        </a:graphic>
      </p:graphicFrame>
      <p:grpSp>
        <p:nvGrpSpPr>
          <p:cNvPr id="88" name="群組 87">
            <a:extLst>
              <a:ext uri="{FF2B5EF4-FFF2-40B4-BE49-F238E27FC236}">
                <a16:creationId xmlns:a16="http://schemas.microsoft.com/office/drawing/2014/main" id="{8F95B5F8-83AD-4662-B51A-2C8EE6C3074F}"/>
              </a:ext>
            </a:extLst>
          </p:cNvPr>
          <p:cNvGrpSpPr/>
          <p:nvPr/>
        </p:nvGrpSpPr>
        <p:grpSpPr>
          <a:xfrm>
            <a:off x="1480623" y="5983145"/>
            <a:ext cx="5646133" cy="492919"/>
            <a:chOff x="375397" y="4090540"/>
            <a:chExt cx="6049474" cy="528134"/>
          </a:xfrm>
        </p:grpSpPr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A3C73C66-2778-4F7C-B412-5EAAC3E464D7}"/>
                </a:ext>
              </a:extLst>
            </p:cNvPr>
            <p:cNvSpPr txBox="1"/>
            <p:nvPr/>
          </p:nvSpPr>
          <p:spPr>
            <a:xfrm>
              <a:off x="835261" y="4119561"/>
              <a:ext cx="2746265" cy="4991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113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 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06 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 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27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1307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12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09</a:t>
              </a:r>
              <a:r>
                <a:rPr lang="zh-TW" altLang="en-US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00 – 16</a:t>
              </a:r>
              <a:r>
                <a:rPr lang="zh-TW" altLang="en-US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12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30</a:t>
              </a:r>
              <a:endParaRPr lang="zh-TW" altLang="en-US" sz="1307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90" name="Group 233">
              <a:extLst>
                <a:ext uri="{FF2B5EF4-FFF2-40B4-BE49-F238E27FC236}">
                  <a16:creationId xmlns:a16="http://schemas.microsoft.com/office/drawing/2014/main" id="{46B90A05-9BF9-4B2C-A365-A08391A621CA}"/>
                </a:ext>
              </a:extLst>
            </p:cNvPr>
            <p:cNvGrpSpPr/>
            <p:nvPr/>
          </p:nvGrpSpPr>
          <p:grpSpPr>
            <a:xfrm>
              <a:off x="375397" y="4169144"/>
              <a:ext cx="443177" cy="399827"/>
              <a:chOff x="-1527175" y="3087688"/>
              <a:chExt cx="835025" cy="752475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6" name="Rectangle 147">
                <a:extLst>
                  <a:ext uri="{FF2B5EF4-FFF2-40B4-BE49-F238E27FC236}">
                    <a16:creationId xmlns:a16="http://schemas.microsoft.com/office/drawing/2014/main" id="{0501B3E1-07B6-40BC-BE6E-5A884E20B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Rectangle 148">
                <a:extLst>
                  <a:ext uri="{FF2B5EF4-FFF2-40B4-BE49-F238E27FC236}">
                    <a16:creationId xmlns:a16="http://schemas.microsoft.com/office/drawing/2014/main" id="{4D90AF69-3B58-46A4-8EAF-8CB178FC2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406525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8" name="Rectangle 149">
                <a:extLst>
                  <a:ext uri="{FF2B5EF4-FFF2-40B4-BE49-F238E27FC236}">
                    <a16:creationId xmlns:a16="http://schemas.microsoft.com/office/drawing/2014/main" id="{6FB2B36E-D73A-4F58-BDAA-3E5C8ACF1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348038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Rectangle 150">
                <a:extLst>
                  <a:ext uri="{FF2B5EF4-FFF2-40B4-BE49-F238E27FC236}">
                    <a16:creationId xmlns:a16="http://schemas.microsoft.com/office/drawing/2014/main" id="{35D9E89E-7873-4860-9E0E-E47D49D69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467101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Rectangle 151">
                <a:extLst>
                  <a:ext uri="{FF2B5EF4-FFF2-40B4-BE49-F238E27FC236}">
                    <a16:creationId xmlns:a16="http://schemas.microsoft.com/office/drawing/2014/main" id="{A095051C-8FA2-4B4A-966C-5541D88E6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82700" y="3584576"/>
                <a:ext cx="73025" cy="746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Freeform 152">
                <a:extLst>
                  <a:ext uri="{FF2B5EF4-FFF2-40B4-BE49-F238E27FC236}">
                    <a16:creationId xmlns:a16="http://schemas.microsoft.com/office/drawing/2014/main" id="{AFC7433A-D282-4B3B-B41D-78A3E55B4E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27175" y="3087688"/>
                <a:ext cx="835025" cy="752475"/>
              </a:xfrm>
              <a:custGeom>
                <a:avLst/>
                <a:gdLst>
                  <a:gd name="T0" fmla="*/ 2510 w 3679"/>
                  <a:gd name="T1" fmla="*/ 3044 h 3314"/>
                  <a:gd name="T2" fmla="*/ 2498 w 3679"/>
                  <a:gd name="T3" fmla="*/ 3153 h 3314"/>
                  <a:gd name="T4" fmla="*/ 2587 w 3679"/>
                  <a:gd name="T5" fmla="*/ 3210 h 3314"/>
                  <a:gd name="T6" fmla="*/ 2677 w 3679"/>
                  <a:gd name="T7" fmla="*/ 3153 h 3314"/>
                  <a:gd name="T8" fmla="*/ 2666 w 3679"/>
                  <a:gd name="T9" fmla="*/ 3044 h 3314"/>
                  <a:gd name="T10" fmla="*/ 1698 w 3679"/>
                  <a:gd name="T11" fmla="*/ 2105 h 3314"/>
                  <a:gd name="T12" fmla="*/ 1608 w 3679"/>
                  <a:gd name="T13" fmla="*/ 2161 h 3314"/>
                  <a:gd name="T14" fmla="*/ 1620 w 3679"/>
                  <a:gd name="T15" fmla="*/ 2270 h 3314"/>
                  <a:gd name="T16" fmla="*/ 1721 w 3679"/>
                  <a:gd name="T17" fmla="*/ 2306 h 3314"/>
                  <a:gd name="T18" fmla="*/ 1797 w 3679"/>
                  <a:gd name="T19" fmla="*/ 2230 h 3314"/>
                  <a:gd name="T20" fmla="*/ 1760 w 3679"/>
                  <a:gd name="T21" fmla="*/ 2127 h 3314"/>
                  <a:gd name="T22" fmla="*/ 3453 w 3679"/>
                  <a:gd name="T23" fmla="*/ 2108 h 3314"/>
                  <a:gd name="T24" fmla="*/ 3379 w 3679"/>
                  <a:gd name="T25" fmla="*/ 2183 h 3314"/>
                  <a:gd name="T26" fmla="*/ 3414 w 3679"/>
                  <a:gd name="T27" fmla="*/ 2286 h 3314"/>
                  <a:gd name="T28" fmla="*/ 3521 w 3679"/>
                  <a:gd name="T29" fmla="*/ 2298 h 3314"/>
                  <a:gd name="T30" fmla="*/ 3577 w 3679"/>
                  <a:gd name="T31" fmla="*/ 2206 h 3314"/>
                  <a:gd name="T32" fmla="*/ 3521 w 3679"/>
                  <a:gd name="T33" fmla="*/ 2114 h 3314"/>
                  <a:gd name="T34" fmla="*/ 3113 w 3679"/>
                  <a:gd name="T35" fmla="*/ 1608 h 3314"/>
                  <a:gd name="T36" fmla="*/ 2637 w 3679"/>
                  <a:gd name="T37" fmla="*/ 2015 h 3314"/>
                  <a:gd name="T38" fmla="*/ 2501 w 3679"/>
                  <a:gd name="T39" fmla="*/ 2028 h 3314"/>
                  <a:gd name="T40" fmla="*/ 2011 w 3679"/>
                  <a:gd name="T41" fmla="*/ 1723 h 3314"/>
                  <a:gd name="T42" fmla="*/ 1927 w 3679"/>
                  <a:gd name="T43" fmla="*/ 1751 h 3314"/>
                  <a:gd name="T44" fmla="*/ 1921 w 3679"/>
                  <a:gd name="T45" fmla="*/ 1840 h 3314"/>
                  <a:gd name="T46" fmla="*/ 2406 w 3679"/>
                  <a:gd name="T47" fmla="*/ 2289 h 3314"/>
                  <a:gd name="T48" fmla="*/ 2519 w 3679"/>
                  <a:gd name="T49" fmla="*/ 2400 h 3314"/>
                  <a:gd name="T50" fmla="*/ 2685 w 3679"/>
                  <a:gd name="T51" fmla="*/ 2384 h 3314"/>
                  <a:gd name="T52" fmla="*/ 2779 w 3679"/>
                  <a:gd name="T53" fmla="*/ 2247 h 3314"/>
                  <a:gd name="T54" fmla="*/ 3193 w 3679"/>
                  <a:gd name="T55" fmla="*/ 1749 h 3314"/>
                  <a:gd name="T56" fmla="*/ 3220 w 3679"/>
                  <a:gd name="T57" fmla="*/ 1655 h 3314"/>
                  <a:gd name="T58" fmla="*/ 3151 w 3679"/>
                  <a:gd name="T59" fmla="*/ 1601 h 3314"/>
                  <a:gd name="T60" fmla="*/ 2510 w 3679"/>
                  <a:gd name="T61" fmla="*/ 1241 h 3314"/>
                  <a:gd name="T62" fmla="*/ 2498 w 3679"/>
                  <a:gd name="T63" fmla="*/ 1350 h 3314"/>
                  <a:gd name="T64" fmla="*/ 2587 w 3679"/>
                  <a:gd name="T65" fmla="*/ 1406 h 3314"/>
                  <a:gd name="T66" fmla="*/ 2677 w 3679"/>
                  <a:gd name="T67" fmla="*/ 1350 h 3314"/>
                  <a:gd name="T68" fmla="*/ 2666 w 3679"/>
                  <a:gd name="T69" fmla="*/ 1241 h 3314"/>
                  <a:gd name="T70" fmla="*/ 282 w 3679"/>
                  <a:gd name="T71" fmla="*/ 763 h 3314"/>
                  <a:gd name="T72" fmla="*/ 1546 w 3679"/>
                  <a:gd name="T73" fmla="*/ 2534 h 3314"/>
                  <a:gd name="T74" fmla="*/ 1499 w 3679"/>
                  <a:gd name="T75" fmla="*/ 2124 h 3314"/>
                  <a:gd name="T76" fmla="*/ 1600 w 3679"/>
                  <a:gd name="T77" fmla="*/ 1737 h 3314"/>
                  <a:gd name="T78" fmla="*/ 1620 w 3679"/>
                  <a:gd name="T79" fmla="*/ 1477 h 3314"/>
                  <a:gd name="T80" fmla="*/ 2071 w 3679"/>
                  <a:gd name="T81" fmla="*/ 1232 h 3314"/>
                  <a:gd name="T82" fmla="*/ 2430 w 3679"/>
                  <a:gd name="T83" fmla="*/ 1111 h 3314"/>
                  <a:gd name="T84" fmla="*/ 2746 w 3679"/>
                  <a:gd name="T85" fmla="*/ 1112 h 3314"/>
                  <a:gd name="T86" fmla="*/ 2036 w 3679"/>
                  <a:gd name="T87" fmla="*/ 501 h 3314"/>
                  <a:gd name="T88" fmla="*/ 2837 w 3679"/>
                  <a:gd name="T89" fmla="*/ 3 h 3314"/>
                  <a:gd name="T90" fmla="*/ 2984 w 3679"/>
                  <a:gd name="T91" fmla="*/ 94 h 3314"/>
                  <a:gd name="T92" fmla="*/ 3029 w 3679"/>
                  <a:gd name="T93" fmla="*/ 1195 h 3314"/>
                  <a:gd name="T94" fmla="*/ 3367 w 3679"/>
                  <a:gd name="T95" fmla="*/ 1432 h 3314"/>
                  <a:gd name="T96" fmla="*/ 3595 w 3679"/>
                  <a:gd name="T97" fmla="*/ 1782 h 3314"/>
                  <a:gd name="T98" fmla="*/ 3679 w 3679"/>
                  <a:gd name="T99" fmla="*/ 2206 h 3314"/>
                  <a:gd name="T100" fmla="*/ 3601 w 3679"/>
                  <a:gd name="T101" fmla="*/ 2619 h 3314"/>
                  <a:gd name="T102" fmla="*/ 3387 w 3679"/>
                  <a:gd name="T103" fmla="*/ 2961 h 3314"/>
                  <a:gd name="T104" fmla="*/ 3067 w 3679"/>
                  <a:gd name="T105" fmla="*/ 3201 h 3314"/>
                  <a:gd name="T106" fmla="*/ 2673 w 3679"/>
                  <a:gd name="T107" fmla="*/ 3310 h 3314"/>
                  <a:gd name="T108" fmla="*/ 2259 w 3679"/>
                  <a:gd name="T109" fmla="*/ 3262 h 3314"/>
                  <a:gd name="T110" fmla="*/ 1907 w 3679"/>
                  <a:gd name="T111" fmla="*/ 3071 h 3314"/>
                  <a:gd name="T112" fmla="*/ 94 w 3679"/>
                  <a:gd name="T113" fmla="*/ 3026 h 3314"/>
                  <a:gd name="T114" fmla="*/ 3 w 3679"/>
                  <a:gd name="T115" fmla="*/ 2877 h 3314"/>
                  <a:gd name="T116" fmla="*/ 26 w 3679"/>
                  <a:gd name="T117" fmla="*/ 125 h 3314"/>
                  <a:gd name="T118" fmla="*/ 156 w 3679"/>
                  <a:gd name="T119" fmla="*/ 12 h 3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679" h="3314">
                    <a:moveTo>
                      <a:pt x="2587" y="3006"/>
                    </a:moveTo>
                    <a:lnTo>
                      <a:pt x="2564" y="3010"/>
                    </a:lnTo>
                    <a:lnTo>
                      <a:pt x="2544" y="3017"/>
                    </a:lnTo>
                    <a:lnTo>
                      <a:pt x="2525" y="3029"/>
                    </a:lnTo>
                    <a:lnTo>
                      <a:pt x="2510" y="3044"/>
                    </a:lnTo>
                    <a:lnTo>
                      <a:pt x="2498" y="3064"/>
                    </a:lnTo>
                    <a:lnTo>
                      <a:pt x="2491" y="3085"/>
                    </a:lnTo>
                    <a:lnTo>
                      <a:pt x="2487" y="3108"/>
                    </a:lnTo>
                    <a:lnTo>
                      <a:pt x="2491" y="3133"/>
                    </a:lnTo>
                    <a:lnTo>
                      <a:pt x="2498" y="3153"/>
                    </a:lnTo>
                    <a:lnTo>
                      <a:pt x="2510" y="3171"/>
                    </a:lnTo>
                    <a:lnTo>
                      <a:pt x="2525" y="3188"/>
                    </a:lnTo>
                    <a:lnTo>
                      <a:pt x="2544" y="3200"/>
                    </a:lnTo>
                    <a:lnTo>
                      <a:pt x="2564" y="3207"/>
                    </a:lnTo>
                    <a:lnTo>
                      <a:pt x="2587" y="3210"/>
                    </a:lnTo>
                    <a:lnTo>
                      <a:pt x="2611" y="3207"/>
                    </a:lnTo>
                    <a:lnTo>
                      <a:pt x="2632" y="3200"/>
                    </a:lnTo>
                    <a:lnTo>
                      <a:pt x="2650" y="3188"/>
                    </a:lnTo>
                    <a:lnTo>
                      <a:pt x="2666" y="3171"/>
                    </a:lnTo>
                    <a:lnTo>
                      <a:pt x="2677" y="3153"/>
                    </a:lnTo>
                    <a:lnTo>
                      <a:pt x="2685" y="3133"/>
                    </a:lnTo>
                    <a:lnTo>
                      <a:pt x="2687" y="3108"/>
                    </a:lnTo>
                    <a:lnTo>
                      <a:pt x="2685" y="3085"/>
                    </a:lnTo>
                    <a:lnTo>
                      <a:pt x="2677" y="3064"/>
                    </a:lnTo>
                    <a:lnTo>
                      <a:pt x="2666" y="3044"/>
                    </a:lnTo>
                    <a:lnTo>
                      <a:pt x="2650" y="3029"/>
                    </a:lnTo>
                    <a:lnTo>
                      <a:pt x="2632" y="3017"/>
                    </a:lnTo>
                    <a:lnTo>
                      <a:pt x="2611" y="3010"/>
                    </a:lnTo>
                    <a:lnTo>
                      <a:pt x="2587" y="3006"/>
                    </a:lnTo>
                    <a:close/>
                    <a:moveTo>
                      <a:pt x="1698" y="2105"/>
                    </a:moveTo>
                    <a:lnTo>
                      <a:pt x="1676" y="2108"/>
                    </a:lnTo>
                    <a:lnTo>
                      <a:pt x="1654" y="2116"/>
                    </a:lnTo>
                    <a:lnTo>
                      <a:pt x="1636" y="2127"/>
                    </a:lnTo>
                    <a:lnTo>
                      <a:pt x="1620" y="2143"/>
                    </a:lnTo>
                    <a:lnTo>
                      <a:pt x="1608" y="2161"/>
                    </a:lnTo>
                    <a:lnTo>
                      <a:pt x="1601" y="2183"/>
                    </a:lnTo>
                    <a:lnTo>
                      <a:pt x="1598" y="2206"/>
                    </a:lnTo>
                    <a:lnTo>
                      <a:pt x="1601" y="2230"/>
                    </a:lnTo>
                    <a:lnTo>
                      <a:pt x="1608" y="2251"/>
                    </a:lnTo>
                    <a:lnTo>
                      <a:pt x="1620" y="2270"/>
                    </a:lnTo>
                    <a:lnTo>
                      <a:pt x="1636" y="2286"/>
                    </a:lnTo>
                    <a:lnTo>
                      <a:pt x="1654" y="2298"/>
                    </a:lnTo>
                    <a:lnTo>
                      <a:pt x="1676" y="2306"/>
                    </a:lnTo>
                    <a:lnTo>
                      <a:pt x="1698" y="2308"/>
                    </a:lnTo>
                    <a:lnTo>
                      <a:pt x="1721" y="2306"/>
                    </a:lnTo>
                    <a:lnTo>
                      <a:pt x="1742" y="2298"/>
                    </a:lnTo>
                    <a:lnTo>
                      <a:pt x="1761" y="2286"/>
                    </a:lnTo>
                    <a:lnTo>
                      <a:pt x="1776" y="2270"/>
                    </a:lnTo>
                    <a:lnTo>
                      <a:pt x="1789" y="2251"/>
                    </a:lnTo>
                    <a:lnTo>
                      <a:pt x="1797" y="2230"/>
                    </a:lnTo>
                    <a:lnTo>
                      <a:pt x="1799" y="2206"/>
                    </a:lnTo>
                    <a:lnTo>
                      <a:pt x="1795" y="2183"/>
                    </a:lnTo>
                    <a:lnTo>
                      <a:pt x="1789" y="2161"/>
                    </a:lnTo>
                    <a:lnTo>
                      <a:pt x="1776" y="2143"/>
                    </a:lnTo>
                    <a:lnTo>
                      <a:pt x="1760" y="2127"/>
                    </a:lnTo>
                    <a:lnTo>
                      <a:pt x="1742" y="2116"/>
                    </a:lnTo>
                    <a:lnTo>
                      <a:pt x="1721" y="2108"/>
                    </a:lnTo>
                    <a:lnTo>
                      <a:pt x="1698" y="2105"/>
                    </a:lnTo>
                    <a:close/>
                    <a:moveTo>
                      <a:pt x="3477" y="2104"/>
                    </a:moveTo>
                    <a:lnTo>
                      <a:pt x="3453" y="2108"/>
                    </a:lnTo>
                    <a:lnTo>
                      <a:pt x="3433" y="2114"/>
                    </a:lnTo>
                    <a:lnTo>
                      <a:pt x="3414" y="2127"/>
                    </a:lnTo>
                    <a:lnTo>
                      <a:pt x="3399" y="2143"/>
                    </a:lnTo>
                    <a:lnTo>
                      <a:pt x="3386" y="2161"/>
                    </a:lnTo>
                    <a:lnTo>
                      <a:pt x="3379" y="2183"/>
                    </a:lnTo>
                    <a:lnTo>
                      <a:pt x="3376" y="2206"/>
                    </a:lnTo>
                    <a:lnTo>
                      <a:pt x="3379" y="2230"/>
                    </a:lnTo>
                    <a:lnTo>
                      <a:pt x="3386" y="2251"/>
                    </a:lnTo>
                    <a:lnTo>
                      <a:pt x="3399" y="2270"/>
                    </a:lnTo>
                    <a:lnTo>
                      <a:pt x="3414" y="2286"/>
                    </a:lnTo>
                    <a:lnTo>
                      <a:pt x="3433" y="2298"/>
                    </a:lnTo>
                    <a:lnTo>
                      <a:pt x="3453" y="2306"/>
                    </a:lnTo>
                    <a:lnTo>
                      <a:pt x="3477" y="2308"/>
                    </a:lnTo>
                    <a:lnTo>
                      <a:pt x="3499" y="2306"/>
                    </a:lnTo>
                    <a:lnTo>
                      <a:pt x="3521" y="2298"/>
                    </a:lnTo>
                    <a:lnTo>
                      <a:pt x="3540" y="2286"/>
                    </a:lnTo>
                    <a:lnTo>
                      <a:pt x="3555" y="2270"/>
                    </a:lnTo>
                    <a:lnTo>
                      <a:pt x="3567" y="2251"/>
                    </a:lnTo>
                    <a:lnTo>
                      <a:pt x="3574" y="2230"/>
                    </a:lnTo>
                    <a:lnTo>
                      <a:pt x="3577" y="2206"/>
                    </a:lnTo>
                    <a:lnTo>
                      <a:pt x="3574" y="2183"/>
                    </a:lnTo>
                    <a:lnTo>
                      <a:pt x="3567" y="2161"/>
                    </a:lnTo>
                    <a:lnTo>
                      <a:pt x="3555" y="2143"/>
                    </a:lnTo>
                    <a:lnTo>
                      <a:pt x="3540" y="2127"/>
                    </a:lnTo>
                    <a:lnTo>
                      <a:pt x="3521" y="2114"/>
                    </a:lnTo>
                    <a:lnTo>
                      <a:pt x="3499" y="2108"/>
                    </a:lnTo>
                    <a:lnTo>
                      <a:pt x="3477" y="2104"/>
                    </a:lnTo>
                    <a:close/>
                    <a:moveTo>
                      <a:pt x="3151" y="1601"/>
                    </a:moveTo>
                    <a:lnTo>
                      <a:pt x="3132" y="1602"/>
                    </a:lnTo>
                    <a:lnTo>
                      <a:pt x="3113" y="1608"/>
                    </a:lnTo>
                    <a:lnTo>
                      <a:pt x="3094" y="1618"/>
                    </a:lnTo>
                    <a:lnTo>
                      <a:pt x="3078" y="1632"/>
                    </a:lnTo>
                    <a:lnTo>
                      <a:pt x="2680" y="2034"/>
                    </a:lnTo>
                    <a:lnTo>
                      <a:pt x="2659" y="2024"/>
                    </a:lnTo>
                    <a:lnTo>
                      <a:pt x="2637" y="2015"/>
                    </a:lnTo>
                    <a:lnTo>
                      <a:pt x="2613" y="2009"/>
                    </a:lnTo>
                    <a:lnTo>
                      <a:pt x="2587" y="2008"/>
                    </a:lnTo>
                    <a:lnTo>
                      <a:pt x="2557" y="2010"/>
                    </a:lnTo>
                    <a:lnTo>
                      <a:pt x="2528" y="2017"/>
                    </a:lnTo>
                    <a:lnTo>
                      <a:pt x="2501" y="2028"/>
                    </a:lnTo>
                    <a:lnTo>
                      <a:pt x="2477" y="2044"/>
                    </a:lnTo>
                    <a:lnTo>
                      <a:pt x="2455" y="2063"/>
                    </a:lnTo>
                    <a:lnTo>
                      <a:pt x="2048" y="1741"/>
                    </a:lnTo>
                    <a:lnTo>
                      <a:pt x="2029" y="1729"/>
                    </a:lnTo>
                    <a:lnTo>
                      <a:pt x="2011" y="1723"/>
                    </a:lnTo>
                    <a:lnTo>
                      <a:pt x="1992" y="1721"/>
                    </a:lnTo>
                    <a:lnTo>
                      <a:pt x="1974" y="1722"/>
                    </a:lnTo>
                    <a:lnTo>
                      <a:pt x="1956" y="1728"/>
                    </a:lnTo>
                    <a:lnTo>
                      <a:pt x="1940" y="1737"/>
                    </a:lnTo>
                    <a:lnTo>
                      <a:pt x="1927" y="1751"/>
                    </a:lnTo>
                    <a:lnTo>
                      <a:pt x="1916" y="1768"/>
                    </a:lnTo>
                    <a:lnTo>
                      <a:pt x="1912" y="1785"/>
                    </a:lnTo>
                    <a:lnTo>
                      <a:pt x="1911" y="1804"/>
                    </a:lnTo>
                    <a:lnTo>
                      <a:pt x="1913" y="1823"/>
                    </a:lnTo>
                    <a:lnTo>
                      <a:pt x="1921" y="1840"/>
                    </a:lnTo>
                    <a:lnTo>
                      <a:pt x="1931" y="1858"/>
                    </a:lnTo>
                    <a:lnTo>
                      <a:pt x="1946" y="1872"/>
                    </a:lnTo>
                    <a:lnTo>
                      <a:pt x="2391" y="2222"/>
                    </a:lnTo>
                    <a:lnTo>
                      <a:pt x="2396" y="2257"/>
                    </a:lnTo>
                    <a:lnTo>
                      <a:pt x="2406" y="2289"/>
                    </a:lnTo>
                    <a:lnTo>
                      <a:pt x="2421" y="2318"/>
                    </a:lnTo>
                    <a:lnTo>
                      <a:pt x="2440" y="2345"/>
                    </a:lnTo>
                    <a:lnTo>
                      <a:pt x="2464" y="2367"/>
                    </a:lnTo>
                    <a:lnTo>
                      <a:pt x="2490" y="2385"/>
                    </a:lnTo>
                    <a:lnTo>
                      <a:pt x="2519" y="2400"/>
                    </a:lnTo>
                    <a:lnTo>
                      <a:pt x="2552" y="2408"/>
                    </a:lnTo>
                    <a:lnTo>
                      <a:pt x="2586" y="2411"/>
                    </a:lnTo>
                    <a:lnTo>
                      <a:pt x="2621" y="2408"/>
                    </a:lnTo>
                    <a:lnTo>
                      <a:pt x="2655" y="2399"/>
                    </a:lnTo>
                    <a:lnTo>
                      <a:pt x="2685" y="2384"/>
                    </a:lnTo>
                    <a:lnTo>
                      <a:pt x="2712" y="2364"/>
                    </a:lnTo>
                    <a:lnTo>
                      <a:pt x="2736" y="2340"/>
                    </a:lnTo>
                    <a:lnTo>
                      <a:pt x="2755" y="2313"/>
                    </a:lnTo>
                    <a:lnTo>
                      <a:pt x="2770" y="2282"/>
                    </a:lnTo>
                    <a:lnTo>
                      <a:pt x="2779" y="2247"/>
                    </a:lnTo>
                    <a:lnTo>
                      <a:pt x="2782" y="2212"/>
                    </a:lnTo>
                    <a:lnTo>
                      <a:pt x="2781" y="2198"/>
                    </a:lnTo>
                    <a:lnTo>
                      <a:pt x="2778" y="2185"/>
                    </a:lnTo>
                    <a:lnTo>
                      <a:pt x="2775" y="2173"/>
                    </a:lnTo>
                    <a:lnTo>
                      <a:pt x="3193" y="1749"/>
                    </a:lnTo>
                    <a:lnTo>
                      <a:pt x="3208" y="1731"/>
                    </a:lnTo>
                    <a:lnTo>
                      <a:pt x="3217" y="1713"/>
                    </a:lnTo>
                    <a:lnTo>
                      <a:pt x="3222" y="1694"/>
                    </a:lnTo>
                    <a:lnTo>
                      <a:pt x="3223" y="1674"/>
                    </a:lnTo>
                    <a:lnTo>
                      <a:pt x="3220" y="1655"/>
                    </a:lnTo>
                    <a:lnTo>
                      <a:pt x="3213" y="1637"/>
                    </a:lnTo>
                    <a:lnTo>
                      <a:pt x="3202" y="1623"/>
                    </a:lnTo>
                    <a:lnTo>
                      <a:pt x="3187" y="1611"/>
                    </a:lnTo>
                    <a:lnTo>
                      <a:pt x="3170" y="1603"/>
                    </a:lnTo>
                    <a:lnTo>
                      <a:pt x="3151" y="1601"/>
                    </a:lnTo>
                    <a:close/>
                    <a:moveTo>
                      <a:pt x="2587" y="1203"/>
                    </a:moveTo>
                    <a:lnTo>
                      <a:pt x="2564" y="1205"/>
                    </a:lnTo>
                    <a:lnTo>
                      <a:pt x="2544" y="1213"/>
                    </a:lnTo>
                    <a:lnTo>
                      <a:pt x="2525" y="1225"/>
                    </a:lnTo>
                    <a:lnTo>
                      <a:pt x="2510" y="1241"/>
                    </a:lnTo>
                    <a:lnTo>
                      <a:pt x="2498" y="1260"/>
                    </a:lnTo>
                    <a:lnTo>
                      <a:pt x="2491" y="1281"/>
                    </a:lnTo>
                    <a:lnTo>
                      <a:pt x="2487" y="1305"/>
                    </a:lnTo>
                    <a:lnTo>
                      <a:pt x="2491" y="1328"/>
                    </a:lnTo>
                    <a:lnTo>
                      <a:pt x="2498" y="1350"/>
                    </a:lnTo>
                    <a:lnTo>
                      <a:pt x="2510" y="1368"/>
                    </a:lnTo>
                    <a:lnTo>
                      <a:pt x="2525" y="1384"/>
                    </a:lnTo>
                    <a:lnTo>
                      <a:pt x="2544" y="1396"/>
                    </a:lnTo>
                    <a:lnTo>
                      <a:pt x="2564" y="1404"/>
                    </a:lnTo>
                    <a:lnTo>
                      <a:pt x="2587" y="1406"/>
                    </a:lnTo>
                    <a:lnTo>
                      <a:pt x="2611" y="1404"/>
                    </a:lnTo>
                    <a:lnTo>
                      <a:pt x="2632" y="1396"/>
                    </a:lnTo>
                    <a:lnTo>
                      <a:pt x="2650" y="1384"/>
                    </a:lnTo>
                    <a:lnTo>
                      <a:pt x="2666" y="1368"/>
                    </a:lnTo>
                    <a:lnTo>
                      <a:pt x="2677" y="1350"/>
                    </a:lnTo>
                    <a:lnTo>
                      <a:pt x="2685" y="1328"/>
                    </a:lnTo>
                    <a:lnTo>
                      <a:pt x="2687" y="1305"/>
                    </a:lnTo>
                    <a:lnTo>
                      <a:pt x="2685" y="1281"/>
                    </a:lnTo>
                    <a:lnTo>
                      <a:pt x="2677" y="1260"/>
                    </a:lnTo>
                    <a:lnTo>
                      <a:pt x="2666" y="1241"/>
                    </a:lnTo>
                    <a:lnTo>
                      <a:pt x="2650" y="1225"/>
                    </a:lnTo>
                    <a:lnTo>
                      <a:pt x="2632" y="1213"/>
                    </a:lnTo>
                    <a:lnTo>
                      <a:pt x="2611" y="1205"/>
                    </a:lnTo>
                    <a:lnTo>
                      <a:pt x="2587" y="1203"/>
                    </a:lnTo>
                    <a:close/>
                    <a:moveTo>
                      <a:pt x="282" y="763"/>
                    </a:moveTo>
                    <a:lnTo>
                      <a:pt x="282" y="2755"/>
                    </a:lnTo>
                    <a:lnTo>
                      <a:pt x="1641" y="2755"/>
                    </a:lnTo>
                    <a:lnTo>
                      <a:pt x="1603" y="2684"/>
                    </a:lnTo>
                    <a:lnTo>
                      <a:pt x="1572" y="2611"/>
                    </a:lnTo>
                    <a:lnTo>
                      <a:pt x="1546" y="2534"/>
                    </a:lnTo>
                    <a:lnTo>
                      <a:pt x="1524" y="2455"/>
                    </a:lnTo>
                    <a:lnTo>
                      <a:pt x="1509" y="2375"/>
                    </a:lnTo>
                    <a:lnTo>
                      <a:pt x="1499" y="2291"/>
                    </a:lnTo>
                    <a:lnTo>
                      <a:pt x="1497" y="2206"/>
                    </a:lnTo>
                    <a:lnTo>
                      <a:pt x="1499" y="2124"/>
                    </a:lnTo>
                    <a:lnTo>
                      <a:pt x="1508" y="2042"/>
                    </a:lnTo>
                    <a:lnTo>
                      <a:pt x="1523" y="1962"/>
                    </a:lnTo>
                    <a:lnTo>
                      <a:pt x="1543" y="1885"/>
                    </a:lnTo>
                    <a:lnTo>
                      <a:pt x="1569" y="1809"/>
                    </a:lnTo>
                    <a:lnTo>
                      <a:pt x="1600" y="1737"/>
                    </a:lnTo>
                    <a:lnTo>
                      <a:pt x="1635" y="1667"/>
                    </a:lnTo>
                    <a:lnTo>
                      <a:pt x="1676" y="1601"/>
                    </a:lnTo>
                    <a:lnTo>
                      <a:pt x="1720" y="1537"/>
                    </a:lnTo>
                    <a:lnTo>
                      <a:pt x="1768" y="1477"/>
                    </a:lnTo>
                    <a:lnTo>
                      <a:pt x="1620" y="1477"/>
                    </a:lnTo>
                    <a:lnTo>
                      <a:pt x="1620" y="1147"/>
                    </a:lnTo>
                    <a:lnTo>
                      <a:pt x="1946" y="1147"/>
                    </a:lnTo>
                    <a:lnTo>
                      <a:pt x="1946" y="1313"/>
                    </a:lnTo>
                    <a:lnTo>
                      <a:pt x="2007" y="1271"/>
                    </a:lnTo>
                    <a:lnTo>
                      <a:pt x="2071" y="1232"/>
                    </a:lnTo>
                    <a:lnTo>
                      <a:pt x="2138" y="1198"/>
                    </a:lnTo>
                    <a:lnTo>
                      <a:pt x="2208" y="1169"/>
                    </a:lnTo>
                    <a:lnTo>
                      <a:pt x="2280" y="1144"/>
                    </a:lnTo>
                    <a:lnTo>
                      <a:pt x="2354" y="1125"/>
                    </a:lnTo>
                    <a:lnTo>
                      <a:pt x="2430" y="1111"/>
                    </a:lnTo>
                    <a:lnTo>
                      <a:pt x="2508" y="1102"/>
                    </a:lnTo>
                    <a:lnTo>
                      <a:pt x="2587" y="1100"/>
                    </a:lnTo>
                    <a:lnTo>
                      <a:pt x="2641" y="1101"/>
                    </a:lnTo>
                    <a:lnTo>
                      <a:pt x="2694" y="1105"/>
                    </a:lnTo>
                    <a:lnTo>
                      <a:pt x="2746" y="1112"/>
                    </a:lnTo>
                    <a:lnTo>
                      <a:pt x="2746" y="763"/>
                    </a:lnTo>
                    <a:lnTo>
                      <a:pt x="282" y="763"/>
                    </a:lnTo>
                    <a:close/>
                    <a:moveTo>
                      <a:pt x="992" y="227"/>
                    </a:moveTo>
                    <a:lnTo>
                      <a:pt x="992" y="501"/>
                    </a:lnTo>
                    <a:lnTo>
                      <a:pt x="2036" y="501"/>
                    </a:lnTo>
                    <a:lnTo>
                      <a:pt x="2036" y="227"/>
                    </a:lnTo>
                    <a:lnTo>
                      <a:pt x="992" y="227"/>
                    </a:lnTo>
                    <a:close/>
                    <a:moveTo>
                      <a:pt x="228" y="0"/>
                    </a:moveTo>
                    <a:lnTo>
                      <a:pt x="2799" y="0"/>
                    </a:lnTo>
                    <a:lnTo>
                      <a:pt x="2837" y="3"/>
                    </a:lnTo>
                    <a:lnTo>
                      <a:pt x="2872" y="12"/>
                    </a:lnTo>
                    <a:lnTo>
                      <a:pt x="2905" y="25"/>
                    </a:lnTo>
                    <a:lnTo>
                      <a:pt x="2935" y="45"/>
                    </a:lnTo>
                    <a:lnTo>
                      <a:pt x="2961" y="68"/>
                    </a:lnTo>
                    <a:lnTo>
                      <a:pt x="2984" y="94"/>
                    </a:lnTo>
                    <a:lnTo>
                      <a:pt x="3003" y="125"/>
                    </a:lnTo>
                    <a:lnTo>
                      <a:pt x="3016" y="158"/>
                    </a:lnTo>
                    <a:lnTo>
                      <a:pt x="3026" y="194"/>
                    </a:lnTo>
                    <a:lnTo>
                      <a:pt x="3029" y="232"/>
                    </a:lnTo>
                    <a:lnTo>
                      <a:pt x="3029" y="1195"/>
                    </a:lnTo>
                    <a:lnTo>
                      <a:pt x="3104" y="1232"/>
                    </a:lnTo>
                    <a:lnTo>
                      <a:pt x="3175" y="1274"/>
                    </a:lnTo>
                    <a:lnTo>
                      <a:pt x="3243" y="1322"/>
                    </a:lnTo>
                    <a:lnTo>
                      <a:pt x="3307" y="1375"/>
                    </a:lnTo>
                    <a:lnTo>
                      <a:pt x="3367" y="1432"/>
                    </a:lnTo>
                    <a:lnTo>
                      <a:pt x="3423" y="1495"/>
                    </a:lnTo>
                    <a:lnTo>
                      <a:pt x="3474" y="1561"/>
                    </a:lnTo>
                    <a:lnTo>
                      <a:pt x="3520" y="1631"/>
                    </a:lnTo>
                    <a:lnTo>
                      <a:pt x="3560" y="1704"/>
                    </a:lnTo>
                    <a:lnTo>
                      <a:pt x="3595" y="1782"/>
                    </a:lnTo>
                    <a:lnTo>
                      <a:pt x="3625" y="1861"/>
                    </a:lnTo>
                    <a:lnTo>
                      <a:pt x="3648" y="1945"/>
                    </a:lnTo>
                    <a:lnTo>
                      <a:pt x="3665" y="2030"/>
                    </a:lnTo>
                    <a:lnTo>
                      <a:pt x="3676" y="2117"/>
                    </a:lnTo>
                    <a:lnTo>
                      <a:pt x="3679" y="2206"/>
                    </a:lnTo>
                    <a:lnTo>
                      <a:pt x="3677" y="2293"/>
                    </a:lnTo>
                    <a:lnTo>
                      <a:pt x="3667" y="2378"/>
                    </a:lnTo>
                    <a:lnTo>
                      <a:pt x="3651" y="2461"/>
                    </a:lnTo>
                    <a:lnTo>
                      <a:pt x="3629" y="2541"/>
                    </a:lnTo>
                    <a:lnTo>
                      <a:pt x="3601" y="2619"/>
                    </a:lnTo>
                    <a:lnTo>
                      <a:pt x="3568" y="2693"/>
                    </a:lnTo>
                    <a:lnTo>
                      <a:pt x="3531" y="2766"/>
                    </a:lnTo>
                    <a:lnTo>
                      <a:pt x="3487" y="2833"/>
                    </a:lnTo>
                    <a:lnTo>
                      <a:pt x="3439" y="2899"/>
                    </a:lnTo>
                    <a:lnTo>
                      <a:pt x="3387" y="2961"/>
                    </a:lnTo>
                    <a:lnTo>
                      <a:pt x="3331" y="3017"/>
                    </a:lnTo>
                    <a:lnTo>
                      <a:pt x="3271" y="3071"/>
                    </a:lnTo>
                    <a:lnTo>
                      <a:pt x="3206" y="3119"/>
                    </a:lnTo>
                    <a:lnTo>
                      <a:pt x="3139" y="3162"/>
                    </a:lnTo>
                    <a:lnTo>
                      <a:pt x="3067" y="3201"/>
                    </a:lnTo>
                    <a:lnTo>
                      <a:pt x="2994" y="3235"/>
                    </a:lnTo>
                    <a:lnTo>
                      <a:pt x="2917" y="3262"/>
                    </a:lnTo>
                    <a:lnTo>
                      <a:pt x="2838" y="3284"/>
                    </a:lnTo>
                    <a:lnTo>
                      <a:pt x="2756" y="3300"/>
                    </a:lnTo>
                    <a:lnTo>
                      <a:pt x="2673" y="3310"/>
                    </a:lnTo>
                    <a:lnTo>
                      <a:pt x="2587" y="3314"/>
                    </a:lnTo>
                    <a:lnTo>
                      <a:pt x="2502" y="3310"/>
                    </a:lnTo>
                    <a:lnTo>
                      <a:pt x="2419" y="3300"/>
                    </a:lnTo>
                    <a:lnTo>
                      <a:pt x="2338" y="3284"/>
                    </a:lnTo>
                    <a:lnTo>
                      <a:pt x="2259" y="3262"/>
                    </a:lnTo>
                    <a:lnTo>
                      <a:pt x="2182" y="3235"/>
                    </a:lnTo>
                    <a:lnTo>
                      <a:pt x="2109" y="3201"/>
                    </a:lnTo>
                    <a:lnTo>
                      <a:pt x="2038" y="3162"/>
                    </a:lnTo>
                    <a:lnTo>
                      <a:pt x="1971" y="3119"/>
                    </a:lnTo>
                    <a:lnTo>
                      <a:pt x="1907" y="3071"/>
                    </a:lnTo>
                    <a:lnTo>
                      <a:pt x="228" y="3071"/>
                    </a:lnTo>
                    <a:lnTo>
                      <a:pt x="191" y="3067"/>
                    </a:lnTo>
                    <a:lnTo>
                      <a:pt x="156" y="3059"/>
                    </a:lnTo>
                    <a:lnTo>
                      <a:pt x="123" y="3044"/>
                    </a:lnTo>
                    <a:lnTo>
                      <a:pt x="94" y="3026"/>
                    </a:lnTo>
                    <a:lnTo>
                      <a:pt x="67" y="3003"/>
                    </a:lnTo>
                    <a:lnTo>
                      <a:pt x="44" y="2975"/>
                    </a:lnTo>
                    <a:lnTo>
                      <a:pt x="26" y="2946"/>
                    </a:lnTo>
                    <a:lnTo>
                      <a:pt x="11" y="2912"/>
                    </a:lnTo>
                    <a:lnTo>
                      <a:pt x="3" y="2877"/>
                    </a:lnTo>
                    <a:lnTo>
                      <a:pt x="0" y="2839"/>
                    </a:lnTo>
                    <a:lnTo>
                      <a:pt x="0" y="232"/>
                    </a:lnTo>
                    <a:lnTo>
                      <a:pt x="3" y="194"/>
                    </a:lnTo>
                    <a:lnTo>
                      <a:pt x="11" y="158"/>
                    </a:lnTo>
                    <a:lnTo>
                      <a:pt x="26" y="125"/>
                    </a:lnTo>
                    <a:lnTo>
                      <a:pt x="44" y="94"/>
                    </a:lnTo>
                    <a:lnTo>
                      <a:pt x="67" y="68"/>
                    </a:lnTo>
                    <a:lnTo>
                      <a:pt x="94" y="45"/>
                    </a:lnTo>
                    <a:lnTo>
                      <a:pt x="123" y="25"/>
                    </a:lnTo>
                    <a:lnTo>
                      <a:pt x="156" y="12"/>
                    </a:lnTo>
                    <a:lnTo>
                      <a:pt x="191" y="3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1" name="矩形 90">
              <a:extLst>
                <a:ext uri="{FF2B5EF4-FFF2-40B4-BE49-F238E27FC236}">
                  <a16:creationId xmlns:a16="http://schemas.microsoft.com/office/drawing/2014/main" id="{7E6B1128-AE60-440E-840F-1331200B043C}"/>
                </a:ext>
              </a:extLst>
            </p:cNvPr>
            <p:cNvSpPr/>
            <p:nvPr/>
          </p:nvSpPr>
          <p:spPr>
            <a:xfrm>
              <a:off x="3154657" y="4090540"/>
              <a:ext cx="3270214" cy="5276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中科管理局工商服務大樓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402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  <a:endParaRPr lang="en-US" altLang="zh-TW" sz="13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台中市大雅區中科路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號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en-US" altLang="zh-TW" sz="13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  <p:grpSp>
          <p:nvGrpSpPr>
            <p:cNvPr id="92" name="Group 104">
              <a:extLst>
                <a:ext uri="{FF2B5EF4-FFF2-40B4-BE49-F238E27FC236}">
                  <a16:creationId xmlns:a16="http://schemas.microsoft.com/office/drawing/2014/main" id="{12017032-7347-496C-8F24-2DD5FF71AC1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85297" y="4191756"/>
              <a:ext cx="439700" cy="354768"/>
              <a:chOff x="26" y="14"/>
              <a:chExt cx="994" cy="80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3" name="Oval 105">
                <a:extLst>
                  <a:ext uri="{FF2B5EF4-FFF2-40B4-BE49-F238E27FC236}">
                    <a16:creationId xmlns:a16="http://schemas.microsoft.com/office/drawing/2014/main" id="{80A92FA3-498E-42CF-A8DC-11C7C22CC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" y="142"/>
                <a:ext cx="128" cy="129"/>
              </a:xfrm>
              <a:prstGeom prst="ellipse">
                <a:avLst/>
              </a:prstGeom>
              <a:no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  <p:sp>
            <p:nvSpPr>
              <p:cNvPr id="94" name="Freeform 106">
                <a:extLst>
                  <a:ext uri="{FF2B5EF4-FFF2-40B4-BE49-F238E27FC236}">
                    <a16:creationId xmlns:a16="http://schemas.microsoft.com/office/drawing/2014/main" id="{6CAAAFE4-0845-4074-82F3-75AE7EBF2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" y="14"/>
                <a:ext cx="416" cy="642"/>
              </a:xfrm>
              <a:custGeom>
                <a:avLst/>
                <a:gdLst>
                  <a:gd name="T0" fmla="*/ 104 w 104"/>
                  <a:gd name="T1" fmla="*/ 56 h 160"/>
                  <a:gd name="T2" fmla="*/ 52 w 104"/>
                  <a:gd name="T3" fmla="*/ 0 h 160"/>
                  <a:gd name="T4" fmla="*/ 0 w 104"/>
                  <a:gd name="T5" fmla="*/ 56 h 160"/>
                  <a:gd name="T6" fmla="*/ 52 w 104"/>
                  <a:gd name="T7" fmla="*/ 160 h 160"/>
                  <a:gd name="T8" fmla="*/ 104 w 104"/>
                  <a:gd name="T9" fmla="*/ 5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60">
                    <a:moveTo>
                      <a:pt x="104" y="56"/>
                    </a:moveTo>
                    <a:cubicBezTo>
                      <a:pt x="104" y="25"/>
                      <a:pt x="81" y="0"/>
                      <a:pt x="52" y="0"/>
                    </a:cubicBezTo>
                    <a:cubicBezTo>
                      <a:pt x="23" y="0"/>
                      <a:pt x="0" y="25"/>
                      <a:pt x="0" y="56"/>
                    </a:cubicBezTo>
                    <a:cubicBezTo>
                      <a:pt x="0" y="96"/>
                      <a:pt x="52" y="160"/>
                      <a:pt x="52" y="160"/>
                    </a:cubicBezTo>
                    <a:cubicBezTo>
                      <a:pt x="52" y="160"/>
                      <a:pt x="104" y="96"/>
                      <a:pt x="104" y="56"/>
                    </a:cubicBezTo>
                    <a:close/>
                  </a:path>
                </a:pathLst>
              </a:custGeom>
              <a:noFill/>
              <a:ln w="28575" cap="flat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  <p:sp>
            <p:nvSpPr>
              <p:cNvPr id="95" name="Freeform 107">
                <a:extLst>
                  <a:ext uri="{FF2B5EF4-FFF2-40B4-BE49-F238E27FC236}">
                    <a16:creationId xmlns:a16="http://schemas.microsoft.com/office/drawing/2014/main" id="{EF717195-4413-46B1-B128-01DF91407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" y="495"/>
                <a:ext cx="994" cy="321"/>
              </a:xfrm>
              <a:custGeom>
                <a:avLst/>
                <a:gdLst>
                  <a:gd name="T0" fmla="*/ 321 w 994"/>
                  <a:gd name="T1" fmla="*/ 0 h 321"/>
                  <a:gd name="T2" fmla="*/ 176 w 994"/>
                  <a:gd name="T3" fmla="*/ 0 h 321"/>
                  <a:gd name="T4" fmla="*/ 0 w 994"/>
                  <a:gd name="T5" fmla="*/ 321 h 321"/>
                  <a:gd name="T6" fmla="*/ 497 w 994"/>
                  <a:gd name="T7" fmla="*/ 321 h 321"/>
                  <a:gd name="T8" fmla="*/ 994 w 994"/>
                  <a:gd name="T9" fmla="*/ 321 h 321"/>
                  <a:gd name="T10" fmla="*/ 818 w 994"/>
                  <a:gd name="T11" fmla="*/ 0 h 321"/>
                  <a:gd name="T12" fmla="*/ 673 w 994"/>
                  <a:gd name="T13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4" h="321">
                    <a:moveTo>
                      <a:pt x="321" y="0"/>
                    </a:moveTo>
                    <a:lnTo>
                      <a:pt x="176" y="0"/>
                    </a:lnTo>
                    <a:lnTo>
                      <a:pt x="0" y="321"/>
                    </a:lnTo>
                    <a:lnTo>
                      <a:pt x="497" y="321"/>
                    </a:lnTo>
                    <a:lnTo>
                      <a:pt x="994" y="321"/>
                    </a:lnTo>
                    <a:lnTo>
                      <a:pt x="818" y="0"/>
                    </a:lnTo>
                    <a:lnTo>
                      <a:pt x="673" y="0"/>
                    </a:lnTo>
                  </a:path>
                </a:pathLst>
              </a:custGeom>
              <a:noFill/>
              <a:ln w="28575" cap="flat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5342" tIns="42673" rIns="85342" bIns="42673" numCol="1" anchor="t" anchorCtr="0" compatLnSpc="1">
                <a:prstTxWarp prst="textNoShape">
                  <a:avLst/>
                </a:prstTxWarp>
              </a:bodyPr>
              <a:lstStyle/>
              <a:p>
                <a:pPr defTabSz="853448">
                  <a:defRPr/>
                </a:pPr>
                <a:endParaRPr lang="fr-FR" sz="1307" b="1" kern="0">
                  <a:solidFill>
                    <a:srgbClr val="323F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Light"/>
                </a:endParaRPr>
              </a:p>
            </p:txBody>
          </p:sp>
        </p:grpSp>
      </p:grpSp>
      <p:sp>
        <p:nvSpPr>
          <p:cNvPr id="102" name="文字方塊 101">
            <a:extLst>
              <a:ext uri="{FF2B5EF4-FFF2-40B4-BE49-F238E27FC236}">
                <a16:creationId xmlns:a16="http://schemas.microsoft.com/office/drawing/2014/main" id="{82E6D45E-91E1-4F95-B6ED-312E47B393EE}"/>
              </a:ext>
            </a:extLst>
          </p:cNvPr>
          <p:cNvSpPr txBox="1"/>
          <p:nvPr/>
        </p:nvSpPr>
        <p:spPr>
          <a:xfrm flipH="1">
            <a:off x="2975357" y="5719807"/>
            <a:ext cx="823480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93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第二天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559BADD0-676E-4179-A8A5-6A40DEA88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553" y="8676152"/>
            <a:ext cx="708300" cy="70830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5FFA4C0F-84C3-4F45-855A-163D761949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26" y="8668"/>
            <a:ext cx="734279" cy="39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5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5481</TotalTime>
  <Words>577</Words>
  <Application>Microsoft Office PowerPoint</Application>
  <PresentationFormat>自訂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YaHei</vt:lpstr>
      <vt:lpstr>微軟正黑體</vt:lpstr>
      <vt:lpstr>Arial</vt:lpstr>
      <vt:lpstr>Arial Rounded MT Bold</vt:lpstr>
      <vt:lpstr>Calibri</vt:lpstr>
      <vt:lpstr>Calibri Light</vt:lpstr>
      <vt:lpstr>Segoe UI Light</vt:lpstr>
      <vt:lpstr>Office 佈景主題</vt:lpstr>
      <vt:lpstr>PowerPoint 簡報</vt:lpstr>
    </vt:vector>
  </TitlesOfParts>
  <Company>mirdc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孫偉傑</dc:creator>
  <cp:lastModifiedBy>張家蓓</cp:lastModifiedBy>
  <cp:revision>993</cp:revision>
  <cp:lastPrinted>2023-04-26T09:47:33Z</cp:lastPrinted>
  <dcterms:created xsi:type="dcterms:W3CDTF">2017-06-29T03:35:03Z</dcterms:created>
  <dcterms:modified xsi:type="dcterms:W3CDTF">2024-04-11T07:14:45Z</dcterms:modified>
</cp:coreProperties>
</file>